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684"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8">
          <p15:clr>
            <a:srgbClr val="A4A3A4"/>
          </p15:clr>
        </p15:guide>
        <p15:guide id="2" pos="5242">
          <p15:clr>
            <a:srgbClr val="A4A3A4"/>
          </p15:clr>
        </p15:guide>
        <p15:guide id="3" orient="horz" pos="864">
          <p15:clr>
            <a:srgbClr val="A4A3A4"/>
          </p15:clr>
        </p15:guide>
        <p15:guide id="4" orient="horz"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ACD37B-310D-4BF2-855C-60AFC15EC058}">
  <a:tblStyle styleId="{C2ACD37B-310D-4BF2-855C-60AFC15EC05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0"/>
    <p:restoredTop sz="94690"/>
  </p:normalViewPr>
  <p:slideViewPr>
    <p:cSldViewPr snapToGrid="0">
      <p:cViewPr varScale="1">
        <p:scale>
          <a:sx n="107" d="100"/>
          <a:sy n="107" d="100"/>
        </p:scale>
        <p:origin x="1664" y="160"/>
      </p:cViewPr>
      <p:guideLst>
        <p:guide pos="518"/>
        <p:guide pos="5242"/>
        <p:guide orient="horz" pos="864"/>
        <p:guide orient="horz"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alohavalley.com/lahaina-noo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alohavalley.com/lahaina-no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liverpoolmuseums.org.uk/kids/games-quizzes/sun/suntracker.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liverpoolmuseums.org.uk/kids/games-quizzes/sun/suntracker.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1</a:t>
            </a:r>
            <a:r>
              <a:rPr lang="en" sz="1800">
                <a:solidFill>
                  <a:schemeClr val="dk1"/>
                </a:solidFill>
                <a:latin typeface="Helvetica Neue"/>
                <a:ea typeface="Helvetica Neue"/>
                <a:cs typeface="Helvetica Neue"/>
                <a:sym typeface="Helvetica Neue"/>
              </a:rPr>
              <a:t> - Make a working system that allows the Earth to revolve automatically</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4 minutes</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1.</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The Motor axle will the the axis of our Earth</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2.</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It may be difficult to make the Earth spin slowly enough. It will certainly be impossible to make it revolve only once a day, as is in fact the case. </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3.</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Get suggestions from students as to how to make the Earth revolve more slowly</a:t>
            </a:r>
            <a:endParaRPr sz="1800" i="1">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800" i="1">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Shape 239"/>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1</a:t>
            </a:r>
            <a:r>
              <a:rPr lang="en" sz="1800">
                <a:solidFill>
                  <a:schemeClr val="dk1"/>
                </a:solidFill>
                <a:latin typeface="Helvetica Neue"/>
                <a:ea typeface="Helvetica Neue"/>
                <a:cs typeface="Helvetica Neue"/>
                <a:sym typeface="Helvetica Neue"/>
              </a:rPr>
              <a:t> - Make a working system that allows the Earth to revolve automatically</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4 minutes</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1.</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The Motor axle will the the axis of our Earth</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2.</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It may be difficult to make the Earth spin slowly enough. It will certainly be impossible to make it revolve only once a day, as is in fact the case. </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3.</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Get suggestions from students as to how to make the Earth revolve more slowly</a:t>
            </a:r>
            <a:endParaRPr sz="1800" i="1">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800" i="1">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Shape 248"/>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Checks for Understanding</a:t>
            </a:r>
            <a:endParaRPr sz="18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1 minute</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1 - Debug it</a:t>
            </a:r>
            <a:r>
              <a:rPr lang="en" sz="1800">
                <a:solidFill>
                  <a:schemeClr val="dk1"/>
                </a:solidFill>
                <a:latin typeface="Helvetica Neue"/>
                <a:ea typeface="Helvetica Neue"/>
                <a:cs typeface="Helvetica Neue"/>
                <a:sym typeface="Helvetica Neue"/>
              </a:rPr>
              <a:t>: Mount the wheel on a longer axis in order to tilt the Earth and better see the effect of the tilt. </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6 minutes</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1.</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Mounting the Earth directly on the motor doesn't allow us to see the effect of the sunlight properly. It is better to mount the Earth on a stick and mount this to the motor. Mount the Earth on the stick again</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2.</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The stick should fit in the hole in the centre of the wheel</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i="1">
                <a:solidFill>
                  <a:schemeClr val="dk1"/>
                </a:solidFill>
                <a:latin typeface="Helvetica Neue"/>
                <a:ea typeface="Helvetica Neue"/>
                <a:cs typeface="Helvetica Neue"/>
                <a:sym typeface="Helvetica Neue"/>
              </a:rPr>
              <a:t>Step 3.</a:t>
            </a:r>
            <a:r>
              <a:rPr lang="en" sz="1800" i="1">
                <a:solidFill>
                  <a:schemeClr val="dk1"/>
                </a:solidFill>
                <a:latin typeface="Helvetica Neue"/>
                <a:ea typeface="Helvetica Neue"/>
                <a:cs typeface="Helvetica Neue"/>
                <a:sym typeface="Helvetica Neue"/>
              </a:rPr>
              <a:t> T says… The added weight of the two wheels should help slow down the entire system. Not enough, but somewhat</a:t>
            </a:r>
            <a:endParaRPr sz="1800" i="1">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Shape 26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1 - Debug it</a:t>
            </a:r>
            <a:r>
              <a:rPr lang="en" sz="1800">
                <a:solidFill>
                  <a:schemeClr val="dk1"/>
                </a:solidFill>
                <a:latin typeface="Helvetica Neue"/>
                <a:ea typeface="Helvetica Neue"/>
                <a:cs typeface="Helvetica Neue"/>
                <a:sym typeface="Helvetica Neue"/>
              </a:rPr>
              <a:t>: Mount the wheel on a longer axis in order to tilt the Earth and better see the effect of the tilt. </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6 minutes</a:t>
            </a:r>
            <a:endParaRPr sz="1800" b="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4.</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Now we have a rotating motorised Earth on a stick and we can see the effect of the sunlight properly. </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a:solidFill>
                  <a:schemeClr val="dk1"/>
                </a:solidFill>
                <a:latin typeface="Helvetica Neue"/>
                <a:ea typeface="Helvetica Neue"/>
                <a:cs typeface="Helvetica Neue"/>
                <a:sym typeface="Helvetica Neue"/>
              </a:rPr>
              <a:t>Blue tack or plasticine are the easiest way to connect the two wheels</a:t>
            </a:r>
            <a:endParaRPr sz="1800">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5.</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Students may need help, depending on the protractor they use, to deduct 23º from 90º</a:t>
            </a:r>
            <a:endParaRPr sz="1800" b="1"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6.</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inclination of the Earth's axis is the reason we have seasons, As the earth orbits the sun, the northern and then the Southern hemisphere receive longer periods of daylight. If the axis were vertical then days would always be 12 hours long everywhere.</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Extension idea: the inclination of the Earth's axis is the reason we have seasons, As the earth orbits the Sun, the Northern and then the Southern hemispheres receive longer periods of daylight. If the axis were vertical then days would always be 12 hours long everywhere. See, for example, the </a:t>
            </a:r>
            <a:r>
              <a:rPr lang="en" sz="900" u="sng">
                <a:solidFill>
                  <a:srgbClr val="1155CC"/>
                </a:solidFill>
                <a:latin typeface="Helvetica Neue"/>
                <a:ea typeface="Helvetica Neue"/>
                <a:cs typeface="Helvetica Neue"/>
                <a:sym typeface="Helvetica Neue"/>
                <a:hlinkClick r:id="rId3"/>
              </a:rPr>
              <a:t>Lahaina Noon</a:t>
            </a:r>
            <a:r>
              <a:rPr lang="en">
                <a:solidFill>
                  <a:schemeClr val="dk1"/>
                </a:solidFill>
                <a:latin typeface="Calibri"/>
                <a:ea typeface="Calibri"/>
                <a:cs typeface="Calibri"/>
                <a:sym typeface="Calibri"/>
              </a:rPr>
              <a:t> phenomenon.</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Shape 27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1 - Debug it</a:t>
            </a:r>
            <a:r>
              <a:rPr lang="en" sz="1800">
                <a:solidFill>
                  <a:schemeClr val="dk1"/>
                </a:solidFill>
                <a:latin typeface="Helvetica Neue"/>
                <a:ea typeface="Helvetica Neue"/>
                <a:cs typeface="Helvetica Neue"/>
                <a:sym typeface="Helvetica Neue"/>
              </a:rPr>
              <a:t>: Mount the wheel on a longer axis in order to tilt the Earth and better see the effect of the tilt. </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6 minutes</a:t>
            </a:r>
            <a:endParaRPr sz="1800" b="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4.</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Now we have a rotating motorised Earth on a stick and we can see the effect of the sunlight properly. </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a:solidFill>
                  <a:schemeClr val="dk1"/>
                </a:solidFill>
                <a:latin typeface="Helvetica Neue"/>
                <a:ea typeface="Helvetica Neue"/>
                <a:cs typeface="Helvetica Neue"/>
                <a:sym typeface="Helvetica Neue"/>
              </a:rPr>
              <a:t>Blue tack or plasticine are the easiest way to connect the two wheels</a:t>
            </a:r>
            <a:endParaRPr sz="1800">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5.</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Students may need help, depending on the protractor they use, to deduct 23º from 90º</a:t>
            </a:r>
            <a:endParaRPr sz="1800" b="1"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6.</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inclination of the Earth's axis is the reason we have seasons, As the earth orbits the sun, the northern and then the Southern hemisphere receive longer periods of daylight. If the axis were vertical then days would always be 12 hours long everywhere.</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Extension idea: the inclination of the Earth's axis is the reason we have seasons, As the earth orbits the Sun, the Northern and then the Southern hemispheres receive longer periods of daylight. If the axis were vertical then days would always be 12 hours long everywhere. See, for example, the </a:t>
            </a:r>
            <a:r>
              <a:rPr lang="en" sz="900" u="sng">
                <a:solidFill>
                  <a:srgbClr val="1155CC"/>
                </a:solidFill>
                <a:latin typeface="Helvetica Neue"/>
                <a:ea typeface="Helvetica Neue"/>
                <a:cs typeface="Helvetica Neue"/>
                <a:sym typeface="Helvetica Neue"/>
                <a:hlinkClick r:id="rId3"/>
              </a:rPr>
              <a:t>Lahaina Noon</a:t>
            </a:r>
            <a:r>
              <a:rPr lang="en">
                <a:solidFill>
                  <a:schemeClr val="dk1"/>
                </a:solidFill>
                <a:latin typeface="Calibri"/>
                <a:ea typeface="Calibri"/>
                <a:cs typeface="Calibri"/>
                <a:sym typeface="Calibri"/>
              </a:rPr>
              <a:t> phenomenon.</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latin typeface="Helvetica Neue"/>
                <a:ea typeface="Helvetica Neue"/>
                <a:cs typeface="Helvetica Neue"/>
                <a:sym typeface="Helvetica Neue"/>
              </a:rPr>
              <a:t>Challenge 2 -</a:t>
            </a:r>
            <a:r>
              <a:rPr lang="en" sz="1800">
                <a:latin typeface="Helvetica Neue"/>
                <a:ea typeface="Helvetica Neue"/>
                <a:cs typeface="Helvetica Neue"/>
                <a:sym typeface="Helvetica Neue"/>
              </a:rPr>
              <a:t> </a:t>
            </a:r>
            <a:r>
              <a:rPr lang="en" sz="1800" i="1">
                <a:solidFill>
                  <a:schemeClr val="dk1"/>
                </a:solidFill>
                <a:latin typeface="Helvetica Neue"/>
                <a:ea typeface="Helvetica Neue"/>
                <a:cs typeface="Helvetica Neue"/>
                <a:sym typeface="Helvetica Neue"/>
              </a:rPr>
              <a:t>Create a ‘sunrise’.</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7 minutes</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1.</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Interval block is going to send a pulse to the counter in order to vary the brightness of the Light</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2.</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Interval block will send a pulse once every second</a:t>
            </a:r>
            <a:endParaRPr sz="1800" b="1"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3.</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Counter block will keep count of the pulses coming from the Interval block</a:t>
            </a: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Shape 296"/>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2 -</a:t>
            </a:r>
            <a:r>
              <a:rPr lang="en" sz="1800">
                <a:solidFill>
                  <a:schemeClr val="dk1"/>
                </a:solidFill>
                <a:latin typeface="Helvetica Neue"/>
                <a:ea typeface="Helvetica Neue"/>
                <a:cs typeface="Helvetica Neue"/>
                <a:sym typeface="Helvetica Neue"/>
              </a:rPr>
              <a:t> </a:t>
            </a:r>
            <a:r>
              <a:rPr lang="en" sz="1800" i="1">
                <a:solidFill>
                  <a:schemeClr val="dk1"/>
                </a:solidFill>
                <a:latin typeface="Helvetica Neue"/>
                <a:ea typeface="Helvetica Neue"/>
                <a:cs typeface="Helvetica Neue"/>
                <a:sym typeface="Helvetica Neue"/>
              </a:rPr>
              <a:t>Create a ‘sunrise’.</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7 minutes</a:t>
            </a:r>
            <a:endParaRPr sz="1800" b="1"/>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4.</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Each of the Compare blocks will send a signal when the Counter reaches the level set</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5.</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Invert block will switch the light:</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b="1" i="1">
                <a:solidFill>
                  <a:schemeClr val="dk1"/>
                </a:solidFill>
                <a:latin typeface="Helvetica Neue"/>
                <a:ea typeface="Helvetica Neue"/>
                <a:cs typeface="Helvetica Neue"/>
                <a:sym typeface="Helvetica Neue"/>
              </a:rPr>
              <a:t>On </a:t>
            </a:r>
            <a:r>
              <a:rPr lang="en" sz="1800" i="1">
                <a:solidFill>
                  <a:schemeClr val="dk1"/>
                </a:solidFill>
                <a:latin typeface="Helvetica Neue"/>
                <a:ea typeface="Helvetica Neue"/>
                <a:cs typeface="Helvetica Neue"/>
                <a:sym typeface="Helvetica Neue"/>
              </a:rPr>
              <a:t>if it is off	</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b="1" i="1">
                <a:solidFill>
                  <a:schemeClr val="dk1"/>
                </a:solidFill>
                <a:latin typeface="Helvetica Neue"/>
                <a:ea typeface="Helvetica Neue"/>
                <a:cs typeface="Helvetica Neue"/>
                <a:sym typeface="Helvetica Neue"/>
              </a:rPr>
              <a:t>Off </a:t>
            </a:r>
            <a:r>
              <a:rPr lang="en" sz="1800" i="1">
                <a:solidFill>
                  <a:schemeClr val="dk1"/>
                </a:solidFill>
                <a:latin typeface="Helvetica Neue"/>
                <a:ea typeface="Helvetica Neue"/>
                <a:cs typeface="Helvetica Neue"/>
                <a:sym typeface="Helvetica Neue"/>
              </a:rPr>
              <a:t>if it is on</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6.</a:t>
            </a:r>
            <a:r>
              <a:rPr lang="en" sz="1800" i="1">
                <a:latin typeface="Helvetica Neue"/>
                <a:ea typeface="Helvetica Neue"/>
                <a:cs typeface="Helvetica Neue"/>
                <a:sym typeface="Helvetica Neue"/>
              </a:rPr>
              <a:t> </a:t>
            </a:r>
            <a:r>
              <a:rPr lang="en" sz="1800" i="1">
                <a:solidFill>
                  <a:schemeClr val="dk1"/>
                </a:solidFill>
                <a:latin typeface="Helvetica Neue"/>
                <a:ea typeface="Helvetica Neue"/>
                <a:cs typeface="Helvetica Neue"/>
                <a:sym typeface="Helvetica Neue"/>
              </a:rPr>
              <a:t>When the Counter reaches:</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i="1">
                <a:solidFill>
                  <a:schemeClr val="dk1"/>
                </a:solidFill>
                <a:latin typeface="Helvetica Neue"/>
                <a:ea typeface="Helvetica Neue"/>
                <a:cs typeface="Helvetica Neue"/>
                <a:sym typeface="Helvetica Neue"/>
              </a:rPr>
              <a:t>1 the Cycle Brightness block will illuminate the Light at its lowest level</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i="1">
                <a:solidFill>
                  <a:schemeClr val="dk1"/>
                </a:solidFill>
                <a:latin typeface="Helvetica Neue"/>
                <a:ea typeface="Helvetica Neue"/>
                <a:cs typeface="Helvetica Neue"/>
                <a:sym typeface="Helvetica Neue"/>
              </a:rPr>
              <a:t>5 the Cycle Brightness block will illuminate the Light at its medium level</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i="1">
                <a:solidFill>
                  <a:schemeClr val="dk1"/>
                </a:solidFill>
                <a:latin typeface="Helvetica Neue"/>
                <a:ea typeface="Helvetica Neue"/>
                <a:cs typeface="Helvetica Neue"/>
                <a:sym typeface="Helvetica Neue"/>
              </a:rPr>
              <a:t>10 the Cycle Brightness block will illuminate the Light at its highest level</a:t>
            </a: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Shape 30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2 -</a:t>
            </a:r>
            <a:r>
              <a:rPr lang="en" sz="1800">
                <a:solidFill>
                  <a:schemeClr val="dk1"/>
                </a:solidFill>
                <a:latin typeface="Helvetica Neue"/>
                <a:ea typeface="Helvetica Neue"/>
                <a:cs typeface="Helvetica Neue"/>
                <a:sym typeface="Helvetica Neue"/>
              </a:rPr>
              <a:t> </a:t>
            </a:r>
            <a:r>
              <a:rPr lang="en" sz="1800" i="1">
                <a:solidFill>
                  <a:schemeClr val="dk1"/>
                </a:solidFill>
                <a:latin typeface="Helvetica Neue"/>
                <a:ea typeface="Helvetica Neue"/>
                <a:cs typeface="Helvetica Neue"/>
                <a:sym typeface="Helvetica Neue"/>
              </a:rPr>
              <a:t>Create a ‘sunrise’.</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7 minutes</a:t>
            </a:r>
            <a:endParaRPr sz="1800" b="1"/>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4.</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Each of the Compare blocks will send a signal when the Counter reaches the level set</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5.</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Invert block will switch the light:</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b="1" i="1">
                <a:solidFill>
                  <a:schemeClr val="dk1"/>
                </a:solidFill>
                <a:latin typeface="Helvetica Neue"/>
                <a:ea typeface="Helvetica Neue"/>
                <a:cs typeface="Helvetica Neue"/>
                <a:sym typeface="Helvetica Neue"/>
              </a:rPr>
              <a:t>On </a:t>
            </a:r>
            <a:r>
              <a:rPr lang="en" sz="1800" i="1">
                <a:solidFill>
                  <a:schemeClr val="dk1"/>
                </a:solidFill>
                <a:latin typeface="Helvetica Neue"/>
                <a:ea typeface="Helvetica Neue"/>
                <a:cs typeface="Helvetica Neue"/>
                <a:sym typeface="Helvetica Neue"/>
              </a:rPr>
              <a:t>if it is off	</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b="1" i="1">
                <a:solidFill>
                  <a:schemeClr val="dk1"/>
                </a:solidFill>
                <a:latin typeface="Helvetica Neue"/>
                <a:ea typeface="Helvetica Neue"/>
                <a:cs typeface="Helvetica Neue"/>
                <a:sym typeface="Helvetica Neue"/>
              </a:rPr>
              <a:t>Off </a:t>
            </a:r>
            <a:r>
              <a:rPr lang="en" sz="1800" i="1">
                <a:solidFill>
                  <a:schemeClr val="dk1"/>
                </a:solidFill>
                <a:latin typeface="Helvetica Neue"/>
                <a:ea typeface="Helvetica Neue"/>
                <a:cs typeface="Helvetica Neue"/>
                <a:sym typeface="Helvetica Neue"/>
              </a:rPr>
              <a:t>if it is on</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6.</a:t>
            </a:r>
            <a:r>
              <a:rPr lang="en" sz="1800" i="1">
                <a:latin typeface="Helvetica Neue"/>
                <a:ea typeface="Helvetica Neue"/>
                <a:cs typeface="Helvetica Neue"/>
                <a:sym typeface="Helvetica Neue"/>
              </a:rPr>
              <a:t> </a:t>
            </a:r>
            <a:r>
              <a:rPr lang="en" sz="1800" i="1">
                <a:solidFill>
                  <a:schemeClr val="dk1"/>
                </a:solidFill>
                <a:latin typeface="Helvetica Neue"/>
                <a:ea typeface="Helvetica Neue"/>
                <a:cs typeface="Helvetica Neue"/>
                <a:sym typeface="Helvetica Neue"/>
              </a:rPr>
              <a:t>When the Counter reaches:</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i="1">
                <a:solidFill>
                  <a:schemeClr val="dk1"/>
                </a:solidFill>
                <a:latin typeface="Helvetica Neue"/>
                <a:ea typeface="Helvetica Neue"/>
                <a:cs typeface="Helvetica Neue"/>
                <a:sym typeface="Helvetica Neue"/>
              </a:rPr>
              <a:t>1 the Cycle Brightness block will illuminate the Light at its lowest level</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i="1">
                <a:solidFill>
                  <a:schemeClr val="dk1"/>
                </a:solidFill>
                <a:latin typeface="Helvetica Neue"/>
                <a:ea typeface="Helvetica Neue"/>
                <a:cs typeface="Helvetica Neue"/>
                <a:sym typeface="Helvetica Neue"/>
              </a:rPr>
              <a:t>5 the Cycle Brightness block will illuminate the Light at its medium level</a:t>
            </a:r>
            <a:endParaRPr sz="1800" i="1">
              <a:solidFill>
                <a:schemeClr val="dk1"/>
              </a:solidFill>
              <a:latin typeface="Helvetica Neue"/>
              <a:ea typeface="Helvetica Neue"/>
              <a:cs typeface="Helvetica Neue"/>
              <a:sym typeface="Helvetica Neue"/>
            </a:endParaRPr>
          </a:p>
          <a:p>
            <a:pPr marL="457200" lvl="0" indent="-342900" rtl="0">
              <a:spcBef>
                <a:spcPts val="0"/>
              </a:spcBef>
              <a:spcAft>
                <a:spcPts val="0"/>
              </a:spcAft>
              <a:buClr>
                <a:schemeClr val="dk1"/>
              </a:buClr>
              <a:buSzPts val="1800"/>
              <a:buFont typeface="Helvetica Neue"/>
              <a:buChar char="●"/>
            </a:pPr>
            <a:r>
              <a:rPr lang="en" sz="1800" i="1">
                <a:solidFill>
                  <a:schemeClr val="dk1"/>
                </a:solidFill>
                <a:latin typeface="Helvetica Neue"/>
                <a:ea typeface="Helvetica Neue"/>
                <a:cs typeface="Helvetica Neue"/>
                <a:sym typeface="Helvetica Neue"/>
              </a:rPr>
              <a:t>10 the Cycle Brightness block will illuminate the Light at its highest level</a:t>
            </a: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Shape 31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2 -</a:t>
            </a:r>
            <a:r>
              <a:rPr lang="en" sz="1800">
                <a:solidFill>
                  <a:schemeClr val="dk1"/>
                </a:solidFill>
                <a:latin typeface="Helvetica Neue"/>
                <a:ea typeface="Helvetica Neue"/>
                <a:cs typeface="Helvetica Neue"/>
                <a:sym typeface="Helvetica Neue"/>
              </a:rPr>
              <a:t> </a:t>
            </a:r>
            <a:r>
              <a:rPr lang="en" sz="1800" i="1">
                <a:solidFill>
                  <a:schemeClr val="dk1"/>
                </a:solidFill>
                <a:latin typeface="Helvetica Neue"/>
                <a:ea typeface="Helvetica Neue"/>
                <a:cs typeface="Helvetica Neue"/>
                <a:sym typeface="Helvetica Neue"/>
              </a:rPr>
              <a:t>Create a ‘sunrise’.</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7 minutes</a:t>
            </a:r>
            <a:endParaRPr sz="1800" b="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7.</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Reset block will set the Counter to '0', </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8.</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When the Counter is reset to ‘0' it will send a send a  signal to the Invert block to switch the light on or off</a:t>
            </a:r>
            <a:endParaRPr sz="1800" b="1"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9.</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ELA: students at this stage should be able to write a short account of their experiment.</a:t>
            </a: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784" y="4343396"/>
            <a:ext cx="5486400" cy="4114800"/>
          </a:xfrm>
          <a:prstGeom prst="rect">
            <a:avLst/>
          </a:prstGeom>
          <a:noFill/>
          <a:ln>
            <a:noFill/>
          </a:ln>
        </p:spPr>
        <p:txBody>
          <a:bodyPr spcFirstLastPara="1" wrap="square" lIns="81350" tIns="81350" rIns="81350" bIns="81350" anchor="ctr" anchorCtr="0">
            <a:noAutofit/>
          </a:bodyPr>
          <a:lstStyle/>
          <a:p>
            <a:pPr marL="0" lvl="0" indent="0" rtl="0">
              <a:lnSpc>
                <a:spcPct val="115000"/>
              </a:lnSpc>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Warm-Up</a:t>
            </a:r>
            <a:endParaRPr sz="1800" b="1">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5 minutes</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Objective: </a:t>
            </a:r>
            <a:r>
              <a:rPr lang="en" sz="1000">
                <a:solidFill>
                  <a:schemeClr val="dk1"/>
                </a:solidFill>
              </a:rPr>
              <a:t>Students understand that the Earth spins on its axis within the orbit of the sun.</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Procedures: </a:t>
            </a:r>
            <a:r>
              <a:rPr lang="en" sz="1800">
                <a:solidFill>
                  <a:schemeClr val="dk1"/>
                </a:solidFill>
                <a:latin typeface="Helvetica Neue"/>
                <a:ea typeface="Helvetica Neue"/>
                <a:cs typeface="Helvetica Neue"/>
                <a:sym typeface="Helvetica Neue"/>
              </a:rPr>
              <a:t> Explain or elicit that the Earth is tilted and spins (north and south pole). All stand up and look at the teacher and turn slowly trying to keep your eyes on the teacher - at a point you have to move your head and you can not see the teacher for a time. Use this as an example of the earth spinning and there are times that certain parts of the earth can not see the sun - when it is dark and night time. Introduce that this is why it is daytime in places like Australia when it is night-time for the UK and parts of the US  </a:t>
            </a:r>
            <a:endParaRPr sz="1800" i="0" u="none" strike="noStrike" cap="none">
              <a:solidFill>
                <a:srgbClr val="000000"/>
              </a:solidFill>
              <a:latin typeface="Helvetica Neue"/>
              <a:ea typeface="Helvetica Neue"/>
              <a:cs typeface="Helvetica Neue"/>
              <a:sym typeface="Helvetica Neue"/>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Shape 32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Challenge 2 -</a:t>
            </a:r>
            <a:r>
              <a:rPr lang="en" sz="1800">
                <a:solidFill>
                  <a:schemeClr val="dk1"/>
                </a:solidFill>
                <a:latin typeface="Helvetica Neue"/>
                <a:ea typeface="Helvetica Neue"/>
                <a:cs typeface="Helvetica Neue"/>
                <a:sym typeface="Helvetica Neue"/>
              </a:rPr>
              <a:t> </a:t>
            </a:r>
            <a:r>
              <a:rPr lang="en" sz="1800" i="1">
                <a:solidFill>
                  <a:schemeClr val="dk1"/>
                </a:solidFill>
                <a:latin typeface="Helvetica Neue"/>
                <a:ea typeface="Helvetica Neue"/>
                <a:cs typeface="Helvetica Neue"/>
                <a:sym typeface="Helvetica Neue"/>
              </a:rPr>
              <a:t>Create a ‘sunrise’.</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7 minutes</a:t>
            </a:r>
            <a:endParaRPr sz="1800" b="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7.</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The Reset block will set the Counter to '0', </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8.</a:t>
            </a:r>
            <a:r>
              <a:rPr lang="en" sz="1800" i="1">
                <a:latin typeface="Helvetica Neue"/>
                <a:ea typeface="Helvetica Neue"/>
                <a:cs typeface="Helvetica Neue"/>
                <a:sym typeface="Helvetica Neue"/>
              </a:rPr>
              <a:t> T says... </a:t>
            </a:r>
            <a:r>
              <a:rPr lang="en" sz="1800" i="1">
                <a:solidFill>
                  <a:schemeClr val="dk1"/>
                </a:solidFill>
                <a:latin typeface="Helvetica Neue"/>
                <a:ea typeface="Helvetica Neue"/>
                <a:cs typeface="Helvetica Neue"/>
                <a:sym typeface="Helvetica Neue"/>
              </a:rPr>
              <a:t>When the Counter is reset to ‘0' it will send a send a  signal to the Invert block to switch the light on or off</a:t>
            </a:r>
            <a:endParaRPr sz="1800" b="1"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9.</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ELA: students at this stage should be able to write a short account of their experiment.</a:t>
            </a: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b="1" i="1">
              <a:latin typeface="Helvetica Neue"/>
              <a:ea typeface="Helvetica Neue"/>
              <a:cs typeface="Helvetica Neue"/>
              <a:sym typeface="Helvetica Neu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Checks for Understanding</a:t>
            </a:r>
            <a:endParaRPr sz="18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1 minute</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Shape 342"/>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Tidy Up/Exit Ticket: </a:t>
            </a:r>
            <a:r>
              <a:rPr lang="en" sz="1800">
                <a:solidFill>
                  <a:schemeClr val="dk1"/>
                </a:solidFill>
                <a:latin typeface="Helvetica Neue"/>
                <a:ea typeface="Helvetica Neue"/>
                <a:cs typeface="Helvetica Neue"/>
                <a:sym typeface="Helvetica Neue"/>
              </a:rPr>
              <a:t>Reinforcing the learning objectives of the lesson, students can reflect on key takeaways by completing and submitting an ‘exit ticket’.</a:t>
            </a:r>
            <a:endParaRPr sz="18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1 minute</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800">
              <a:solidFill>
                <a:schemeClr val="dk1"/>
              </a:solidFill>
            </a:endParaRPr>
          </a:p>
          <a:p>
            <a:pPr marL="0" lvl="0" indent="0" rtl="0">
              <a:spcBef>
                <a:spcPts val="0"/>
              </a:spcBef>
              <a:spcAft>
                <a:spcPts val="0"/>
              </a:spcAft>
              <a:buClr>
                <a:schemeClr val="dk1"/>
              </a:buClr>
              <a:buSzPts val="1100"/>
              <a:buFont typeface="Arial"/>
              <a:buNone/>
            </a:pPr>
            <a:endParaRPr sz="1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Shape 167"/>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Mini-lesson</a:t>
            </a:r>
            <a:endParaRPr sz="1800" b="1">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Time:</a:t>
            </a:r>
            <a:r>
              <a:rPr lang="en" sz="1800">
                <a:solidFill>
                  <a:schemeClr val="dk1"/>
                </a:solidFill>
                <a:latin typeface="Helvetica Neue"/>
                <a:ea typeface="Helvetica Neue"/>
                <a:cs typeface="Helvetica Neue"/>
                <a:sym typeface="Helvetica Neue"/>
              </a:rPr>
              <a:t> 7 minutes</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Objective: </a:t>
            </a:r>
            <a:r>
              <a:rPr lang="en" sz="1800">
                <a:solidFill>
                  <a:schemeClr val="dk1"/>
                </a:solidFill>
                <a:latin typeface="Helvetica Neue"/>
                <a:ea typeface="Helvetica Neue"/>
                <a:cs typeface="Helvetica Neue"/>
                <a:sym typeface="Helvetica Neue"/>
              </a:rPr>
              <a:t>Students develop understanding of the position of the Earth in relation to the Sun and the concept that the Earth spins and this effects the Sun we see on Earth. </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Procedures: </a:t>
            </a:r>
            <a:r>
              <a:rPr lang="en" sz="1800">
                <a:solidFill>
                  <a:schemeClr val="dk1"/>
                </a:solidFill>
                <a:latin typeface="Helvetica Neue"/>
                <a:ea typeface="Helvetica Neue"/>
                <a:cs typeface="Helvetica Neue"/>
                <a:sym typeface="Helvetica Neue"/>
              </a:rPr>
              <a:t>Where is the Sun during the day? Look at ( or make) a sundial and how the Sun shows the time. How does the Sun's position and shadow show the time? If it is a sunny day go out and stand with East on your left and West on your right. Work out position of your shadow and time it represents. </a:t>
            </a:r>
            <a:r>
              <a:rPr lang="en" sz="1800" u="sng">
                <a:solidFill>
                  <a:srgbClr val="1155CC"/>
                </a:solidFill>
                <a:latin typeface="Helvetica Neue"/>
                <a:ea typeface="Helvetica Neue"/>
                <a:cs typeface="Helvetica Neue"/>
                <a:sym typeface="Helvetica Neue"/>
                <a:hlinkClick r:id="rId3"/>
              </a:rPr>
              <a:t>http://www.liverpoolmuseums.org.uk/kids/games-quizzes/sun/suntracker.html</a:t>
            </a:r>
            <a:r>
              <a:rPr lang="en" sz="1800">
                <a:solidFill>
                  <a:schemeClr val="dk1"/>
                </a:solidFill>
                <a:latin typeface="Helvetica Neue"/>
                <a:ea typeface="Helvetica Neue"/>
                <a:cs typeface="Helvetica Neue"/>
                <a:sym typeface="Helvetica Neue"/>
              </a:rPr>
              <a:t> this tracker allows students to change the date and location to see the motion of the sun.</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endParaRPr sz="1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Mini-lesson</a:t>
            </a:r>
            <a:endParaRPr sz="1800" b="1">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Time:</a:t>
            </a:r>
            <a:r>
              <a:rPr lang="en" sz="1800">
                <a:solidFill>
                  <a:schemeClr val="dk1"/>
                </a:solidFill>
                <a:latin typeface="Helvetica Neue"/>
                <a:ea typeface="Helvetica Neue"/>
                <a:cs typeface="Helvetica Neue"/>
                <a:sym typeface="Helvetica Neue"/>
              </a:rPr>
              <a:t> 7 minutes</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Objective: </a:t>
            </a:r>
            <a:r>
              <a:rPr lang="en" sz="1800">
                <a:solidFill>
                  <a:schemeClr val="dk1"/>
                </a:solidFill>
                <a:latin typeface="Helvetica Neue"/>
                <a:ea typeface="Helvetica Neue"/>
                <a:cs typeface="Helvetica Neue"/>
                <a:sym typeface="Helvetica Neue"/>
              </a:rPr>
              <a:t>Students develop understanding of the position of the Earth in relation to the Sun and the concept that the Earth spins and this effects the sun we see on Earth. </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r>
              <a:rPr lang="en" sz="1800" b="1">
                <a:solidFill>
                  <a:schemeClr val="dk1"/>
                </a:solidFill>
                <a:latin typeface="Helvetica Neue"/>
                <a:ea typeface="Helvetica Neue"/>
                <a:cs typeface="Helvetica Neue"/>
                <a:sym typeface="Helvetica Neue"/>
              </a:rPr>
              <a:t>Procedures: </a:t>
            </a:r>
            <a:r>
              <a:rPr lang="en" sz="1800">
                <a:solidFill>
                  <a:schemeClr val="dk1"/>
                </a:solidFill>
                <a:latin typeface="Helvetica Neue"/>
                <a:ea typeface="Helvetica Neue"/>
                <a:cs typeface="Helvetica Neue"/>
                <a:sym typeface="Helvetica Neue"/>
              </a:rPr>
              <a:t>Where is the sun during the day? Look at a sundial and how the sun generates the time. How does the Sun's position and shadow show the time? If it is a sunny day go out and stand with East on your left and west on your right. Work out position of shadow and time it represents. </a:t>
            </a:r>
            <a:r>
              <a:rPr lang="en" sz="1800" u="sng">
                <a:solidFill>
                  <a:srgbClr val="1155CC"/>
                </a:solidFill>
                <a:latin typeface="Helvetica Neue"/>
                <a:ea typeface="Helvetica Neue"/>
                <a:cs typeface="Helvetica Neue"/>
                <a:sym typeface="Helvetica Neue"/>
                <a:hlinkClick r:id="rId3"/>
              </a:rPr>
              <a:t>http://www.liverpoolmuseums.org.uk/kids/games-quizzes/sun/suntracker.html</a:t>
            </a:r>
            <a:r>
              <a:rPr lang="en" sz="1800">
                <a:solidFill>
                  <a:schemeClr val="dk1"/>
                </a:solidFill>
                <a:latin typeface="Helvetica Neue"/>
                <a:ea typeface="Helvetica Neue"/>
                <a:cs typeface="Helvetica Neue"/>
                <a:sym typeface="Helvetica Neue"/>
              </a:rPr>
              <a:t> this tracker allows students to change the date and location to see the motion of the sun.</a:t>
            </a:r>
            <a:endParaRPr sz="18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None/>
            </a:pPr>
            <a:endParaRPr sz="1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784" y="4343396"/>
            <a:ext cx="5486400" cy="4114800"/>
          </a:xfrm>
          <a:prstGeom prst="rect">
            <a:avLst/>
          </a:prstGeom>
          <a:noFill/>
          <a:ln>
            <a:noFill/>
          </a:ln>
        </p:spPr>
        <p:txBody>
          <a:bodyPr spcFirstLastPara="1" wrap="square" lIns="81350" tIns="81350" rIns="81350" bIns="81350" anchor="ctr" anchorCtr="0">
            <a:noAutofit/>
          </a:bodyPr>
          <a:lstStyle/>
          <a:p>
            <a:pPr marL="0" lvl="0" indent="0" rtl="0">
              <a:lnSpc>
                <a:spcPct val="115000"/>
              </a:lnSpc>
              <a:spcBef>
                <a:spcPts val="0"/>
              </a:spcBef>
              <a:spcAft>
                <a:spcPts val="0"/>
              </a:spcAft>
              <a:buClr>
                <a:schemeClr val="dk1"/>
              </a:buClr>
              <a:buSzPts val="1100"/>
              <a:buFont typeface="Arial"/>
              <a:buNone/>
            </a:pPr>
            <a:r>
              <a:rPr lang="en" sz="1800" b="1">
                <a:solidFill>
                  <a:schemeClr val="dk1"/>
                </a:solidFill>
              </a:rPr>
              <a:t>Mini-lesson - </a:t>
            </a:r>
            <a:r>
              <a:rPr lang="en" sz="1800">
                <a:solidFill>
                  <a:schemeClr val="dk1"/>
                </a:solidFill>
              </a:rPr>
              <a:t>Key Vocab</a:t>
            </a:r>
            <a:endParaRPr sz="18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800" b="1">
                <a:solidFill>
                  <a:schemeClr val="dk1"/>
                </a:solidFill>
              </a:rPr>
              <a:t>Time: </a:t>
            </a:r>
            <a:r>
              <a:rPr lang="en" sz="1800">
                <a:solidFill>
                  <a:schemeClr val="dk1"/>
                </a:solidFill>
              </a:rPr>
              <a:t>2 minutes</a:t>
            </a:r>
            <a:endParaRPr sz="18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800" b="1">
                <a:solidFill>
                  <a:schemeClr val="dk1"/>
                </a:solidFill>
              </a:rPr>
              <a:t>Procedures</a:t>
            </a:r>
            <a:r>
              <a:rPr lang="en" sz="1800">
                <a:solidFill>
                  <a:schemeClr val="dk1"/>
                </a:solidFill>
              </a:rPr>
              <a:t>: Students match or define keywords in their workbooks. </a:t>
            </a: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200"/>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sz="1800" b="1">
                <a:latin typeface="Helvetica Neue"/>
                <a:ea typeface="Helvetica Neue"/>
                <a:cs typeface="Helvetica Neue"/>
                <a:sym typeface="Helvetica Neue"/>
              </a:rPr>
              <a:t>Checks for Understanding </a:t>
            </a:r>
            <a:endParaRPr sz="1800" b="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a:latin typeface="Helvetica Neue"/>
                <a:ea typeface="Helvetica Neue"/>
                <a:cs typeface="Helvetica Neue"/>
                <a:sym typeface="Helvetica Neue"/>
              </a:rPr>
              <a:t>Time: </a:t>
            </a:r>
            <a:r>
              <a:rPr lang="en" sz="1800">
                <a:latin typeface="Helvetica Neue"/>
                <a:ea typeface="Helvetica Neue"/>
                <a:cs typeface="Helvetica Neue"/>
                <a:sym typeface="Helvetica Neue"/>
              </a:rPr>
              <a:t>1 minute</a:t>
            </a:r>
            <a:endParaRPr sz="1800">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a:latin typeface="Helvetica Neue"/>
                <a:ea typeface="Helvetica Neue"/>
                <a:cs typeface="Helvetica Neue"/>
                <a:sym typeface="Helvetica Neue"/>
              </a:rPr>
              <a:t>Note: the Sun actually </a:t>
            </a:r>
            <a:r>
              <a:rPr lang="en" sz="1800" b="1">
                <a:latin typeface="Helvetica Neue"/>
                <a:ea typeface="Helvetica Neue"/>
                <a:cs typeface="Helvetica Neue"/>
                <a:sym typeface="Helvetica Neue"/>
              </a:rPr>
              <a:t>does </a:t>
            </a:r>
            <a:r>
              <a:rPr lang="en" sz="1800">
                <a:latin typeface="Helvetica Neue"/>
                <a:ea typeface="Helvetica Neue"/>
                <a:cs typeface="Helvetica Neue"/>
                <a:sym typeface="Helvetica Neue"/>
              </a:rPr>
              <a:t>spin - about once every 27 days (on average because the Sun is made of gas and different parts spins at different speeds), but this does not explain what we experience on Earth.</a:t>
            </a:r>
            <a:endParaRPr sz="1800">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Worked Example: </a:t>
            </a:r>
            <a:r>
              <a:rPr lang="en" sz="1800" i="1">
                <a:solidFill>
                  <a:schemeClr val="dk1"/>
                </a:solidFill>
                <a:latin typeface="Helvetica Neue"/>
                <a:ea typeface="Helvetica Neue"/>
                <a:cs typeface="Helvetica Neue"/>
                <a:sym typeface="Helvetica Neue"/>
              </a:rPr>
              <a:t>Create a system to show day and night</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8 minutes</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1. </a:t>
            </a:r>
            <a:r>
              <a:rPr lang="en" sz="1800">
                <a:solidFill>
                  <a:schemeClr val="dk1"/>
                </a:solidFill>
                <a:highlight>
                  <a:srgbClr val="FFFFFF"/>
                </a:highlight>
                <a:latin typeface="Helvetica Neue"/>
                <a:ea typeface="Helvetica Neue"/>
                <a:cs typeface="Helvetica Neue"/>
                <a:sym typeface="Helvetica Neue"/>
              </a:rPr>
              <a:t>This could be a separate Art and Geography lesson. </a:t>
            </a:r>
            <a:r>
              <a:rPr lang="en" sz="900">
                <a:solidFill>
                  <a:schemeClr val="dk1"/>
                </a:solidFill>
                <a:highlight>
                  <a:srgbClr val="FFFFFF"/>
                </a:highlight>
                <a:latin typeface="Helvetica Neue"/>
                <a:ea typeface="Helvetica Neue"/>
                <a:cs typeface="Helvetica Neue"/>
                <a:sym typeface="Helvetica Neue"/>
              </a:rPr>
              <a:t>Students conduct an Internet search to find a globe pattern to mount on a paper mache (or other </a:t>
            </a:r>
            <a:r>
              <a:rPr lang="en" sz="900" b="1">
                <a:solidFill>
                  <a:schemeClr val="dk1"/>
                </a:solidFill>
                <a:highlight>
                  <a:srgbClr val="FFFFFF"/>
                </a:highlight>
                <a:latin typeface="Helvetica Neue"/>
                <a:ea typeface="Helvetica Neue"/>
                <a:cs typeface="Helvetica Neue"/>
                <a:sym typeface="Helvetica Neue"/>
              </a:rPr>
              <a:t>light</a:t>
            </a:r>
            <a:r>
              <a:rPr lang="en" sz="900">
                <a:solidFill>
                  <a:schemeClr val="dk1"/>
                </a:solidFill>
                <a:highlight>
                  <a:srgbClr val="FFFFFF"/>
                </a:highlight>
                <a:latin typeface="Helvetica Neue"/>
                <a:ea typeface="Helvetica Neue"/>
                <a:cs typeface="Helvetica Neue"/>
                <a:sym typeface="Helvetica Neue"/>
              </a:rPr>
              <a:t> but rigid material) ball and mount it on an axis. The structure should be light but rigid.</a:t>
            </a:r>
            <a:endParaRPr sz="1800" i="1">
              <a:highlight>
                <a:srgbClr val="FFFFFF"/>
              </a:highlight>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r>
              <a:rPr lang="en" sz="1800" b="1" i="1">
                <a:latin typeface="Helvetica Neue"/>
                <a:ea typeface="Helvetica Neue"/>
                <a:cs typeface="Helvetica Neue"/>
                <a:sym typeface="Helvetica Neue"/>
              </a:rPr>
              <a:t>Step 2.</a:t>
            </a:r>
            <a:r>
              <a:rPr lang="en" sz="1800" i="1">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If students have used another material for the ball other than polystyrene, they may have to use glue or plasticine to attach the Earth to the top of the stick.</a:t>
            </a:r>
            <a:r>
              <a:rPr lang="en" sz="900">
                <a:solidFill>
                  <a:schemeClr val="dk1"/>
                </a:solidFill>
                <a:latin typeface="Helvetica Neue"/>
                <a:ea typeface="Helvetica Neue"/>
                <a:cs typeface="Helvetica Neue"/>
                <a:sym typeface="Helvetica Neue"/>
              </a:rPr>
              <a:t>The axis can traverse the Earth if this makes things more robust</a:t>
            </a: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lvl="0" indent="0" rtl="0">
              <a:spcBef>
                <a:spcPts val="0"/>
              </a:spcBef>
              <a:spcAft>
                <a:spcPts val="0"/>
              </a:spcAft>
              <a:buClr>
                <a:srgbClr val="000000"/>
              </a:buClr>
              <a:buSzPts val="1100"/>
              <a:buFont typeface="Arial"/>
              <a:buNone/>
            </a:pPr>
            <a:endParaRPr sz="1800" i="1">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100"/>
              <a:buFont typeface="Arial"/>
              <a:buNone/>
            </a:pP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Worked Example: </a:t>
            </a:r>
            <a:r>
              <a:rPr lang="en" sz="1800" i="1">
                <a:solidFill>
                  <a:schemeClr val="dk1"/>
                </a:solidFill>
                <a:latin typeface="Helvetica Neue"/>
                <a:ea typeface="Helvetica Neue"/>
                <a:cs typeface="Helvetica Neue"/>
                <a:sym typeface="Helvetica Neue"/>
              </a:rPr>
              <a:t>Create a system to show day and night</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8 minutes</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i="1">
                <a:solidFill>
                  <a:schemeClr val="dk1"/>
                </a:solidFill>
                <a:latin typeface="Helvetica Neue"/>
                <a:ea typeface="Helvetica Neue"/>
                <a:cs typeface="Helvetica Neue"/>
                <a:sym typeface="Helvetica Neue"/>
              </a:rPr>
              <a:t>Step 3</a:t>
            </a:r>
            <a:r>
              <a:rPr lang="en" sz="1800" i="1">
                <a:solidFill>
                  <a:schemeClr val="dk1"/>
                </a:solidFill>
                <a:latin typeface="Helvetica Neue"/>
                <a:ea typeface="Helvetica Neue"/>
                <a:cs typeface="Helvetica Neue"/>
                <a:sym typeface="Helvetica Neue"/>
              </a:rPr>
              <a:t>. </a:t>
            </a:r>
            <a:r>
              <a:rPr lang="en" sz="900">
                <a:solidFill>
                  <a:schemeClr val="dk1"/>
                </a:solidFill>
                <a:latin typeface="Calibri"/>
                <a:ea typeface="Calibri"/>
                <a:cs typeface="Calibri"/>
                <a:sym typeface="Calibri"/>
              </a:rPr>
              <a:t>The yellow circle is a 2D representation of the Sun</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i="1">
                <a:solidFill>
                  <a:schemeClr val="dk1"/>
                </a:solidFill>
                <a:latin typeface="Helvetica Neue"/>
                <a:ea typeface="Helvetica Neue"/>
                <a:cs typeface="Helvetica Neue"/>
                <a:sym typeface="Helvetica Neue"/>
              </a:rPr>
              <a:t>Step 4.</a:t>
            </a:r>
            <a:r>
              <a:rPr lang="en" sz="1800" i="1">
                <a:solidFill>
                  <a:schemeClr val="dk1"/>
                </a:solidFill>
                <a:latin typeface="Helvetica Neue"/>
                <a:ea typeface="Helvetica Neue"/>
                <a:cs typeface="Helvetica Neue"/>
                <a:sym typeface="Helvetica Neue"/>
              </a:rPr>
              <a:t> We will use this model to represent the Sun . Mention that the Sun is much bigger than the earth and this is why we have hade our circle so big. </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Math/Science: calculate the size we would actually have to make our circle based on the size of our Earth, if we wanted to make everything to scale. Note:  If we chose a 1/8 inch diameter circle to represent the Earth, we would require a circle bigger than one foot in diameter to represent the Sun</a:t>
            </a:r>
            <a:endParaRPr sz="1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Shape 220"/>
          <p:cNvSpPr txBox="1">
            <a:spLocks noGrp="1"/>
          </p:cNvSpPr>
          <p:nvPr>
            <p:ph type="body" idx="1"/>
          </p:nvPr>
        </p:nvSpPr>
        <p:spPr>
          <a:xfrm>
            <a:off x="685784" y="4343396"/>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Worked Example: </a:t>
            </a:r>
            <a:r>
              <a:rPr lang="en" sz="1800" i="1">
                <a:solidFill>
                  <a:schemeClr val="dk1"/>
                </a:solidFill>
                <a:latin typeface="Helvetica Neue"/>
                <a:ea typeface="Helvetica Neue"/>
                <a:cs typeface="Helvetica Neue"/>
                <a:sym typeface="Helvetica Neue"/>
              </a:rPr>
              <a:t>Create a system to show day and night</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a:solidFill>
                  <a:schemeClr val="dk1"/>
                </a:solidFill>
                <a:latin typeface="Helvetica Neue"/>
                <a:ea typeface="Helvetica Neue"/>
                <a:cs typeface="Helvetica Neue"/>
                <a:sym typeface="Helvetica Neue"/>
              </a:rPr>
              <a:t>Time: </a:t>
            </a:r>
            <a:r>
              <a:rPr lang="en" sz="1800">
                <a:solidFill>
                  <a:schemeClr val="dk1"/>
                </a:solidFill>
                <a:latin typeface="Helvetica Neue"/>
                <a:ea typeface="Helvetica Neue"/>
                <a:cs typeface="Helvetica Neue"/>
                <a:sym typeface="Helvetica Neue"/>
              </a:rPr>
              <a:t>8 minutes</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i="1">
                <a:solidFill>
                  <a:schemeClr val="dk1"/>
                </a:solidFill>
                <a:latin typeface="Helvetica Neue"/>
                <a:ea typeface="Helvetica Neue"/>
                <a:cs typeface="Helvetica Neue"/>
                <a:sym typeface="Helvetica Neue"/>
              </a:rPr>
              <a:t>Step 5</a:t>
            </a:r>
            <a:r>
              <a:rPr lang="en" sz="1800" i="1">
                <a:solidFill>
                  <a:schemeClr val="dk1"/>
                </a:solidFill>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From the front, the 'sun' will be a large yellow disk emitting light. If you want to make this more realistic, use a paper lampshade. Students can be encourage to come up with other ideas to make a 'Sun'</a:t>
            </a:r>
            <a:endParaRPr sz="18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1800" b="1" i="1">
                <a:solidFill>
                  <a:schemeClr val="dk1"/>
                </a:solidFill>
                <a:latin typeface="Helvetica Neue"/>
                <a:ea typeface="Helvetica Neue"/>
                <a:cs typeface="Helvetica Neue"/>
                <a:sym typeface="Helvetica Neue"/>
              </a:rPr>
              <a:t>Step 6.</a:t>
            </a:r>
            <a:r>
              <a:rPr lang="en" sz="1800" i="1">
                <a:solidFill>
                  <a:schemeClr val="dk1"/>
                </a:solidFill>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This will make the light from the 'Sun' constant without having to keep the Key Press depressed.</a:t>
            </a:r>
            <a:endParaRPr sz="18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800" i="1">
              <a:solidFill>
                <a:schemeClr val="dk1"/>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subTitle" idx="1"/>
          </p:nvPr>
        </p:nvSpPr>
        <p:spPr>
          <a:xfrm>
            <a:off x="457172" y="1604841"/>
            <a:ext cx="8228700" cy="39774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57172" y="1604841"/>
            <a:ext cx="82287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body" idx="1"/>
          </p:nvPr>
        </p:nvSpPr>
        <p:spPr>
          <a:xfrm>
            <a:off x="457172" y="1604841"/>
            <a:ext cx="40155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body" idx="2"/>
          </p:nvPr>
        </p:nvSpPr>
        <p:spPr>
          <a:xfrm>
            <a:off x="4673927" y="1604841"/>
            <a:ext cx="40155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69"/>
        <p:cNvGrpSpPr/>
        <p:nvPr/>
      </p:nvGrpSpPr>
      <p:grpSpPr>
        <a:xfrm>
          <a:off x="0" y="0"/>
          <a:ext cx="0" cy="0"/>
          <a:chOff x="0" y="0"/>
          <a:chExt cx="0" cy="0"/>
        </a:xfrm>
      </p:grpSpPr>
      <p:sp>
        <p:nvSpPr>
          <p:cNvPr id="70" name="Shape 70"/>
          <p:cNvSpPr txBox="1">
            <a:spLocks noGrp="1"/>
          </p:cNvSpPr>
          <p:nvPr>
            <p:ph type="subTitle" idx="1"/>
          </p:nvPr>
        </p:nvSpPr>
        <p:spPr>
          <a:xfrm>
            <a:off x="457172" y="273352"/>
            <a:ext cx="8228700" cy="53085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body" idx="1"/>
          </p:nvPr>
        </p:nvSpPr>
        <p:spPr>
          <a:xfrm>
            <a:off x="457172" y="1604841"/>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2"/>
          </p:nvPr>
        </p:nvSpPr>
        <p:spPr>
          <a:xfrm>
            <a:off x="457172" y="3682578"/>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body" idx="3"/>
          </p:nvPr>
        </p:nvSpPr>
        <p:spPr>
          <a:xfrm>
            <a:off x="4673927" y="1604841"/>
            <a:ext cx="40155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body" idx="1"/>
          </p:nvPr>
        </p:nvSpPr>
        <p:spPr>
          <a:xfrm>
            <a:off x="457172" y="1604841"/>
            <a:ext cx="40155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673927" y="1604841"/>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3"/>
          </p:nvPr>
        </p:nvSpPr>
        <p:spPr>
          <a:xfrm>
            <a:off x="4673927" y="3682578"/>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body" idx="1"/>
          </p:nvPr>
        </p:nvSpPr>
        <p:spPr>
          <a:xfrm>
            <a:off x="457172" y="1604841"/>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673927" y="1604841"/>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body" idx="3"/>
          </p:nvPr>
        </p:nvSpPr>
        <p:spPr>
          <a:xfrm>
            <a:off x="457172" y="3682578"/>
            <a:ext cx="82287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body" idx="1"/>
          </p:nvPr>
        </p:nvSpPr>
        <p:spPr>
          <a:xfrm>
            <a:off x="457172" y="1604841"/>
            <a:ext cx="82287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body" idx="2"/>
          </p:nvPr>
        </p:nvSpPr>
        <p:spPr>
          <a:xfrm>
            <a:off x="457172" y="3682578"/>
            <a:ext cx="82287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body" idx="1"/>
          </p:nvPr>
        </p:nvSpPr>
        <p:spPr>
          <a:xfrm>
            <a:off x="457172" y="1604841"/>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673927" y="1604841"/>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body" idx="3"/>
          </p:nvPr>
        </p:nvSpPr>
        <p:spPr>
          <a:xfrm>
            <a:off x="4673927" y="3682578"/>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body" idx="4"/>
          </p:nvPr>
        </p:nvSpPr>
        <p:spPr>
          <a:xfrm>
            <a:off x="457172" y="3682578"/>
            <a:ext cx="4015500" cy="18972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body" idx="1"/>
          </p:nvPr>
        </p:nvSpPr>
        <p:spPr>
          <a:xfrm>
            <a:off x="457172" y="1604841"/>
            <a:ext cx="82287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body" idx="2"/>
          </p:nvPr>
        </p:nvSpPr>
        <p:spPr>
          <a:xfrm>
            <a:off x="457172" y="1604841"/>
            <a:ext cx="82287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100" name="Shape 100"/>
          <p:cNvSpPr/>
          <p:nvPr/>
        </p:nvSpPr>
        <p:spPr>
          <a:xfrm>
            <a:off x="457172" y="1604841"/>
            <a:ext cx="8228700" cy="3977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457172" y="1604841"/>
            <a:ext cx="8228700" cy="3977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subTitle" idx="1"/>
          </p:nvPr>
        </p:nvSpPr>
        <p:spPr>
          <a:xfrm>
            <a:off x="457172" y="1604841"/>
            <a:ext cx="8228700" cy="39777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457172" y="1604841"/>
            <a:ext cx="4015500" cy="39777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15" name="Shape 115"/>
          <p:cNvSpPr txBox="1">
            <a:spLocks noGrp="1"/>
          </p:cNvSpPr>
          <p:nvPr>
            <p:ph type="body" idx="2"/>
          </p:nvPr>
        </p:nvSpPr>
        <p:spPr>
          <a:xfrm>
            <a:off x="4673927" y="1604841"/>
            <a:ext cx="4015500" cy="39777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18"/>
        <p:cNvGrpSpPr/>
        <p:nvPr/>
      </p:nvGrpSpPr>
      <p:grpSpPr>
        <a:xfrm>
          <a:off x="0" y="0"/>
          <a:ext cx="0" cy="0"/>
          <a:chOff x="0" y="0"/>
          <a:chExt cx="0" cy="0"/>
        </a:xfrm>
      </p:grpSpPr>
      <p:sp>
        <p:nvSpPr>
          <p:cNvPr id="119" name="Shape 119"/>
          <p:cNvSpPr txBox="1">
            <a:spLocks noGrp="1"/>
          </p:cNvSpPr>
          <p:nvPr>
            <p:ph type="subTitle" idx="1"/>
          </p:nvPr>
        </p:nvSpPr>
        <p:spPr>
          <a:xfrm>
            <a:off x="457172" y="273352"/>
            <a:ext cx="8228700" cy="5308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457172" y="1604841"/>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457172" y="3682578"/>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4673927" y="1604841"/>
            <a:ext cx="4015500" cy="39777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457172" y="1604841"/>
            <a:ext cx="4015500" cy="39777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28" name="Shape 128"/>
          <p:cNvSpPr txBox="1">
            <a:spLocks noGrp="1"/>
          </p:cNvSpPr>
          <p:nvPr>
            <p:ph type="body" idx="2"/>
          </p:nvPr>
        </p:nvSpPr>
        <p:spPr>
          <a:xfrm>
            <a:off x="4673927" y="1604841"/>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29" name="Shape 129"/>
          <p:cNvSpPr txBox="1">
            <a:spLocks noGrp="1"/>
          </p:cNvSpPr>
          <p:nvPr>
            <p:ph type="body" idx="3"/>
          </p:nvPr>
        </p:nvSpPr>
        <p:spPr>
          <a:xfrm>
            <a:off x="4673927" y="3682578"/>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body" idx="1"/>
          </p:nvPr>
        </p:nvSpPr>
        <p:spPr>
          <a:xfrm>
            <a:off x="457172" y="1604841"/>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33" name="Shape 133"/>
          <p:cNvSpPr txBox="1">
            <a:spLocks noGrp="1"/>
          </p:cNvSpPr>
          <p:nvPr>
            <p:ph type="body" idx="2"/>
          </p:nvPr>
        </p:nvSpPr>
        <p:spPr>
          <a:xfrm>
            <a:off x="4673927" y="1604841"/>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34" name="Shape 134"/>
          <p:cNvSpPr txBox="1">
            <a:spLocks noGrp="1"/>
          </p:cNvSpPr>
          <p:nvPr>
            <p:ph type="body" idx="3"/>
          </p:nvPr>
        </p:nvSpPr>
        <p:spPr>
          <a:xfrm>
            <a:off x="457172" y="3682578"/>
            <a:ext cx="82287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body" idx="1"/>
          </p:nvPr>
        </p:nvSpPr>
        <p:spPr>
          <a:xfrm>
            <a:off x="457172" y="1604841"/>
            <a:ext cx="82287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body" idx="2"/>
          </p:nvPr>
        </p:nvSpPr>
        <p:spPr>
          <a:xfrm>
            <a:off x="457172" y="3682578"/>
            <a:ext cx="82287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1" name="Shape 141"/>
          <p:cNvSpPr txBox="1">
            <a:spLocks noGrp="1"/>
          </p:cNvSpPr>
          <p:nvPr>
            <p:ph type="body" idx="1"/>
          </p:nvPr>
        </p:nvSpPr>
        <p:spPr>
          <a:xfrm>
            <a:off x="457172" y="1604841"/>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2" name="Shape 142"/>
          <p:cNvSpPr txBox="1">
            <a:spLocks noGrp="1"/>
          </p:cNvSpPr>
          <p:nvPr>
            <p:ph type="body" idx="2"/>
          </p:nvPr>
        </p:nvSpPr>
        <p:spPr>
          <a:xfrm>
            <a:off x="4673927" y="1604841"/>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3" name="Shape 143"/>
          <p:cNvSpPr txBox="1">
            <a:spLocks noGrp="1"/>
          </p:cNvSpPr>
          <p:nvPr>
            <p:ph type="body" idx="3"/>
          </p:nvPr>
        </p:nvSpPr>
        <p:spPr>
          <a:xfrm>
            <a:off x="4673927" y="3682578"/>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4" name="Shape 144"/>
          <p:cNvSpPr txBox="1">
            <a:spLocks noGrp="1"/>
          </p:cNvSpPr>
          <p:nvPr>
            <p:ph type="body" idx="4"/>
          </p:nvPr>
        </p:nvSpPr>
        <p:spPr>
          <a:xfrm>
            <a:off x="457172" y="3682578"/>
            <a:ext cx="4015500" cy="18972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body" idx="1"/>
          </p:nvPr>
        </p:nvSpPr>
        <p:spPr>
          <a:xfrm>
            <a:off x="457172" y="1604841"/>
            <a:ext cx="8228700" cy="39777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8" name="Shape 148"/>
          <p:cNvSpPr txBox="1">
            <a:spLocks noGrp="1"/>
          </p:cNvSpPr>
          <p:nvPr>
            <p:ph type="body" idx="2"/>
          </p:nvPr>
        </p:nvSpPr>
        <p:spPr>
          <a:xfrm>
            <a:off x="457172" y="1604841"/>
            <a:ext cx="8228700" cy="39777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9" name="Shape 149"/>
          <p:cNvSpPr/>
          <p:nvPr/>
        </p:nvSpPr>
        <p:spPr>
          <a:xfrm>
            <a:off x="457172" y="1604841"/>
            <a:ext cx="8228700" cy="397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457172" y="1604841"/>
            <a:ext cx="8228700" cy="39777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172" y="273352"/>
            <a:ext cx="8228700" cy="1145100"/>
          </a:xfrm>
          <a:prstGeom prst="rect">
            <a:avLst/>
          </a:prstGeom>
          <a:noFill/>
          <a:ln>
            <a:noFill/>
          </a:ln>
        </p:spPr>
        <p:txBody>
          <a:bodyPr spcFirstLastPara="1" wrap="square" lIns="82925" tIns="82925" rIns="82925" bIns="82925" anchor="ctr"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body" idx="1"/>
          </p:nvPr>
        </p:nvSpPr>
        <p:spPr>
          <a:xfrm>
            <a:off x="457172" y="1604841"/>
            <a:ext cx="8228700" cy="3977400"/>
          </a:xfrm>
          <a:prstGeom prst="rect">
            <a:avLst/>
          </a:prstGeom>
          <a:noFill/>
          <a:ln>
            <a:noFill/>
          </a:ln>
        </p:spPr>
        <p:txBody>
          <a:bodyPr spcFirstLastPara="1" wrap="square" lIns="82925" tIns="82925" rIns="82925" bIns="82925" anchor="t" anchorCtr="0"/>
          <a:lstStyle>
            <a:lvl1pPr marL="457200" marR="0" lvl="0"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dt" idx="10"/>
          </p:nvPr>
        </p:nvSpPr>
        <p:spPr>
          <a:xfrm>
            <a:off x="457172" y="6247907"/>
            <a:ext cx="2130000" cy="472800"/>
          </a:xfrm>
          <a:prstGeom prst="rect">
            <a:avLst/>
          </a:prstGeom>
          <a:noFill/>
          <a:ln>
            <a:noFill/>
          </a:ln>
        </p:spPr>
        <p:txBody>
          <a:bodyPr spcFirstLastPara="1" wrap="square" lIns="82925" tIns="82925" rIns="82925" bIns="82925" anchor="t"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7054" y="6247907"/>
            <a:ext cx="2898000" cy="472800"/>
          </a:xfrm>
          <a:prstGeom prst="rect">
            <a:avLst/>
          </a:prstGeom>
          <a:noFill/>
          <a:ln>
            <a:noFill/>
          </a:ln>
        </p:spPr>
        <p:txBody>
          <a:bodyPr spcFirstLastPara="1" wrap="square" lIns="82925" tIns="82925" rIns="82925" bIns="82925" anchor="t" anchorCtr="0"/>
          <a:lstStyle>
            <a:lvl1pPr marR="0" lvl="0"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5842" y="6247907"/>
            <a:ext cx="2130000" cy="4728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172" y="273352"/>
            <a:ext cx="8228700" cy="1144800"/>
          </a:xfrm>
          <a:prstGeom prst="rect">
            <a:avLst/>
          </a:prstGeom>
          <a:noFill/>
          <a:ln>
            <a:noFill/>
          </a:ln>
        </p:spPr>
        <p:txBody>
          <a:bodyPr spcFirstLastPara="1" wrap="square" lIns="76025" tIns="76025" rIns="76025" bIns="76025" anchor="ctr"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457172" y="1604841"/>
            <a:ext cx="8228700" cy="3977700"/>
          </a:xfrm>
          <a:prstGeom prst="rect">
            <a:avLst/>
          </a:prstGeom>
          <a:noFill/>
          <a:ln>
            <a:noFill/>
          </a:ln>
        </p:spPr>
        <p:txBody>
          <a:bodyPr spcFirstLastPara="1" wrap="square" lIns="76025" tIns="76025" rIns="76025" bIns="76025" anchor="t" anchorCtr="0"/>
          <a:lstStyle>
            <a:lvl1pPr marL="457200" marR="0" lvl="0"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172" y="6247907"/>
            <a:ext cx="2130300" cy="473100"/>
          </a:xfrm>
          <a:prstGeom prst="rect">
            <a:avLst/>
          </a:prstGeom>
          <a:noFill/>
          <a:ln>
            <a:noFill/>
          </a:ln>
        </p:spPr>
        <p:txBody>
          <a:bodyPr spcFirstLastPara="1" wrap="square" lIns="76025" tIns="76025" rIns="76025" bIns="76025" anchor="t"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7054" y="6247907"/>
            <a:ext cx="2898000" cy="473100"/>
          </a:xfrm>
          <a:prstGeom prst="rect">
            <a:avLst/>
          </a:prstGeom>
          <a:noFill/>
          <a:ln>
            <a:noFill/>
          </a:ln>
        </p:spPr>
        <p:txBody>
          <a:bodyPr spcFirstLastPara="1" wrap="square" lIns="76025" tIns="76025" rIns="76025" bIns="76025" anchor="t" anchorCtr="0"/>
          <a:lstStyle>
            <a:lvl1pPr marR="0" lvl="0"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5842" y="6247907"/>
            <a:ext cx="2130300" cy="473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281044" cy="1144980"/>
          </a:xfrm>
          <a:prstGeom prst="rect">
            <a:avLst/>
          </a:prstGeom>
          <a:noFill/>
          <a:ln>
            <a:noFill/>
          </a:ln>
        </p:spPr>
      </p:pic>
      <p:sp>
        <p:nvSpPr>
          <p:cNvPr id="156" name="Shape 156"/>
          <p:cNvSpPr txBox="1"/>
          <p:nvPr/>
        </p:nvSpPr>
        <p:spPr>
          <a:xfrm>
            <a:off x="508747" y="2448089"/>
            <a:ext cx="8153400" cy="2356800"/>
          </a:xfrm>
          <a:prstGeom prst="rect">
            <a:avLst/>
          </a:prstGeom>
          <a:noFill/>
          <a:ln>
            <a:noFill/>
          </a:ln>
        </p:spPr>
        <p:txBody>
          <a:bodyPr spcFirstLastPara="1" wrap="square" lIns="0" tIns="2700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6500" b="1">
                <a:solidFill>
                  <a:srgbClr val="08D0C4"/>
                </a:solidFill>
                <a:latin typeface="Helvetica Neue"/>
                <a:ea typeface="Helvetica Neue"/>
                <a:cs typeface="Helvetica Neue"/>
                <a:sym typeface="Helvetica Neue"/>
              </a:rPr>
              <a:t>Night and Day</a:t>
            </a:r>
            <a:endParaRPr sz="6500" b="1" i="0" u="none" strike="noStrike" cap="none">
              <a:solidFill>
                <a:srgbClr val="08D0C4"/>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graphicFrame>
        <p:nvGraphicFramePr>
          <p:cNvPr id="233" name="Shape 233"/>
          <p:cNvGraphicFramePr/>
          <p:nvPr/>
        </p:nvGraphicFramePr>
        <p:xfrm>
          <a:off x="822926" y="1371588"/>
          <a:ext cx="3000000" cy="3000000"/>
        </p:xfrm>
        <a:graphic>
          <a:graphicData uri="http://schemas.openxmlformats.org/drawingml/2006/table">
            <a:tbl>
              <a:tblPr>
                <a:noFill/>
                <a:tableStyleId>{C2ACD37B-310D-4BF2-855C-60AFC15EC058}</a:tableStyleId>
              </a:tblPr>
              <a:tblGrid>
                <a:gridCol w="3749075"/>
                <a:gridCol w="3749075"/>
              </a:tblGrid>
              <a:tr h="191295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1.</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Mount the Earth on a motor</a:t>
                      </a: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311625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2. </a:t>
                      </a:r>
                      <a:r>
                        <a:rPr lang="en" sz="2000">
                          <a:latin typeface="Helvetica Neue"/>
                          <a:ea typeface="Helvetica Neue"/>
                          <a:cs typeface="Helvetica Neue"/>
                          <a:sym typeface="Helvetica Neue"/>
                        </a:rPr>
                        <a:t>Turn on and pair the DC Motor block. Drag the DC Motor block onto the Workspace. Open the motor Settings to make the motor as slow as possible without stopping.</a:t>
                      </a:r>
                      <a:endParaRPr sz="2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234" name="Shape 234"/>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Challenge 1</a:t>
            </a:r>
            <a:endParaRPr sz="4200" b="1" i="0" u="none" strike="noStrike" cap="none">
              <a:solidFill>
                <a:srgbClr val="08D0C4"/>
              </a:solidFill>
              <a:latin typeface="Helvetica Neue"/>
              <a:ea typeface="Helvetica Neue"/>
              <a:cs typeface="Helvetica Neue"/>
              <a:sym typeface="Helvetica Neue"/>
            </a:endParaRPr>
          </a:p>
        </p:txBody>
      </p:sp>
      <p:pic>
        <p:nvPicPr>
          <p:cNvPr id="235" name="Shape 23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00425" y="1444229"/>
            <a:ext cx="2272000" cy="1734525"/>
          </a:xfrm>
          <a:prstGeom prst="rect">
            <a:avLst/>
          </a:prstGeom>
          <a:noFill/>
          <a:ln>
            <a:noFill/>
          </a:ln>
        </p:spPr>
      </p:pic>
      <p:pic>
        <p:nvPicPr>
          <p:cNvPr id="236" name="Shape 236"/>
          <p:cNvPicPr preferRelativeResize="0"/>
          <p:nvPr/>
        </p:nvPicPr>
        <p:blipFill>
          <a:blip r:embed="rId5">
            <a:alphaModFix/>
          </a:blip>
          <a:stretch>
            <a:fillRect/>
          </a:stretch>
        </p:blipFill>
        <p:spPr>
          <a:xfrm>
            <a:off x="5075888" y="3756807"/>
            <a:ext cx="2521075" cy="2027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graphicFrame>
        <p:nvGraphicFramePr>
          <p:cNvPr id="242" name="Shape 242"/>
          <p:cNvGraphicFramePr/>
          <p:nvPr/>
        </p:nvGraphicFramePr>
        <p:xfrm>
          <a:off x="822926" y="1371588"/>
          <a:ext cx="3000000" cy="3000000"/>
        </p:xfrm>
        <a:graphic>
          <a:graphicData uri="http://schemas.openxmlformats.org/drawingml/2006/table">
            <a:tbl>
              <a:tblPr>
                <a:noFill/>
                <a:tableStyleId>{C2ACD37B-310D-4BF2-855C-60AFC15EC058}</a:tableStyleId>
              </a:tblPr>
              <a:tblGrid>
                <a:gridCol w="3749075"/>
                <a:gridCol w="3749075"/>
              </a:tblGrid>
              <a:tr h="275225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3</a:t>
                      </a:r>
                      <a:r>
                        <a:rPr lang="en" sz="2000" b="1" u="none" strike="noStrike" cap="none">
                          <a:latin typeface="Helvetica Neue"/>
                          <a:ea typeface="Helvetica Neue"/>
                          <a:cs typeface="Helvetica Neue"/>
                          <a:sym typeface="Helvetica Neue"/>
                        </a:rPr>
                        <a:t>.</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Connect the Toggle block to the DC Motor block.</a:t>
                      </a:r>
                      <a:endParaRPr sz="2000">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227695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4</a:t>
                      </a:r>
                      <a:r>
                        <a:rPr lang="en" sz="2000" b="1"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Start the Motor and switch on the light.</a:t>
                      </a:r>
                      <a:endParaRPr sz="2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243" name="Shape 243"/>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Challenge 1</a:t>
            </a:r>
            <a:endParaRPr sz="4200" b="1" i="0" u="none" strike="noStrike" cap="none">
              <a:solidFill>
                <a:srgbClr val="08D0C4"/>
              </a:solidFill>
              <a:latin typeface="Helvetica Neue"/>
              <a:ea typeface="Helvetica Neue"/>
              <a:cs typeface="Helvetica Neue"/>
              <a:sym typeface="Helvetica Neue"/>
            </a:endParaRPr>
          </a:p>
        </p:txBody>
      </p:sp>
      <p:pic>
        <p:nvPicPr>
          <p:cNvPr id="244" name="Shape 244"/>
          <p:cNvPicPr preferRelativeResize="0"/>
          <p:nvPr/>
        </p:nvPicPr>
        <p:blipFill>
          <a:blip r:embed="rId4">
            <a:alphaModFix/>
          </a:blip>
          <a:stretch>
            <a:fillRect/>
          </a:stretch>
        </p:blipFill>
        <p:spPr>
          <a:xfrm>
            <a:off x="4913409" y="1567958"/>
            <a:ext cx="3040550" cy="1930500"/>
          </a:xfrm>
          <a:prstGeom prst="rect">
            <a:avLst/>
          </a:prstGeom>
          <a:noFill/>
          <a:ln>
            <a:noFill/>
          </a:ln>
        </p:spPr>
      </p:pic>
      <p:pic>
        <p:nvPicPr>
          <p:cNvPr id="245" name="Shape 24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55738" y="4309405"/>
            <a:ext cx="2555873" cy="1930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51" name="Shape 251"/>
          <p:cNvSpPr txBox="1"/>
          <p:nvPr/>
        </p:nvSpPr>
        <p:spPr>
          <a:xfrm>
            <a:off x="622486" y="2433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Checks for understanding</a:t>
            </a:r>
            <a:endParaRPr sz="4200" b="1" i="0" u="none" strike="noStrike" cap="none">
              <a:solidFill>
                <a:srgbClr val="08D0C4"/>
              </a:solidFill>
              <a:latin typeface="Helvetica Neue"/>
              <a:ea typeface="Helvetica Neue"/>
              <a:cs typeface="Helvetica Neue"/>
              <a:sym typeface="Helvetica Neue"/>
            </a:endParaRPr>
          </a:p>
        </p:txBody>
      </p:sp>
      <p:sp>
        <p:nvSpPr>
          <p:cNvPr id="252" name="Shape 252"/>
          <p:cNvSpPr txBox="1"/>
          <p:nvPr/>
        </p:nvSpPr>
        <p:spPr>
          <a:xfrm>
            <a:off x="412125" y="1935125"/>
            <a:ext cx="8705400" cy="368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2400" b="1" i="1">
                <a:solidFill>
                  <a:schemeClr val="dk1"/>
                </a:solidFill>
                <a:latin typeface="Helvetica Neue"/>
                <a:ea typeface="Helvetica Neue"/>
                <a:cs typeface="Helvetica Neue"/>
                <a:sym typeface="Helvetica Neue"/>
              </a:rPr>
              <a:t>1. The Motor imitates: </a:t>
            </a:r>
            <a:endParaRPr sz="2400" b="1" i="1">
              <a:solidFill>
                <a:schemeClr val="dk1"/>
              </a:solidFill>
              <a:latin typeface="Helvetica Neue"/>
              <a:ea typeface="Helvetica Neue"/>
              <a:cs typeface="Helvetica Neue"/>
              <a:sym typeface="Helvetica Neue"/>
            </a:endParaRPr>
          </a:p>
          <a:p>
            <a:pPr marL="914400" lvl="0" indent="-355600" rtl="0">
              <a:lnSpc>
                <a:spcPct val="115000"/>
              </a:lnSpc>
              <a:spcBef>
                <a:spcPts val="100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orbit of the Earth around the Sun </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movement of the planets</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rotation of the earth on its axis</a:t>
            </a:r>
            <a:endParaRPr sz="2000" b="1"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2400" b="1" i="1">
              <a:solidFill>
                <a:schemeClr val="dk1"/>
              </a:solidFill>
              <a:latin typeface="Helvetica Neue"/>
              <a:ea typeface="Helvetica Neue"/>
              <a:cs typeface="Helvetica Neue"/>
              <a:sym typeface="Helvetica Neue"/>
            </a:endParaRPr>
          </a:p>
          <a:p>
            <a:pPr marL="0" lvl="0" indent="0" rtl="0">
              <a:spcBef>
                <a:spcPts val="0"/>
              </a:spcBef>
              <a:spcAft>
                <a:spcPts val="0"/>
              </a:spcAft>
              <a:buNone/>
            </a:pPr>
            <a:r>
              <a:rPr lang="en" sz="2400" b="1" i="1">
                <a:solidFill>
                  <a:schemeClr val="dk1"/>
                </a:solidFill>
                <a:latin typeface="Helvetica Neue"/>
                <a:ea typeface="Helvetica Neue"/>
                <a:cs typeface="Helvetica Neue"/>
                <a:sym typeface="Helvetica Neue"/>
              </a:rPr>
              <a:t>2. The Motor doesn’t imitate:</a:t>
            </a:r>
            <a:endParaRPr sz="2000">
              <a:solidFill>
                <a:schemeClr val="dk1"/>
              </a:solidFill>
              <a:latin typeface="Helvetica Neue"/>
              <a:ea typeface="Helvetica Neue"/>
              <a:cs typeface="Helvetica Neue"/>
              <a:sym typeface="Helvetica Neue"/>
            </a:endParaRPr>
          </a:p>
          <a:p>
            <a:pPr marL="914400" lvl="0" indent="-355600" rtl="0">
              <a:lnSpc>
                <a:spcPct val="115000"/>
              </a:lnSpc>
              <a:spcBef>
                <a:spcPts val="100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orbit of the Earth around the Sun </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movement of the planets</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rotation of the Earth on its axis</a:t>
            </a:r>
            <a:endParaRPr sz="2000"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1000" b="1"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1000" b="1"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1000" b="1"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2400"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1000" i="1">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graphicFrame>
        <p:nvGraphicFramePr>
          <p:cNvPr id="258" name="Shape 258"/>
          <p:cNvGraphicFramePr/>
          <p:nvPr/>
        </p:nvGraphicFramePr>
        <p:xfrm>
          <a:off x="822938" y="2758988"/>
          <a:ext cx="3000000" cy="3000000"/>
        </p:xfrm>
        <a:graphic>
          <a:graphicData uri="http://schemas.openxmlformats.org/drawingml/2006/table">
            <a:tbl>
              <a:tblPr>
                <a:noFill/>
                <a:tableStyleId>{C2ACD37B-310D-4BF2-855C-60AFC15EC058}</a:tableStyleId>
              </a:tblPr>
              <a:tblGrid>
                <a:gridCol w="3749050"/>
                <a:gridCol w="3749050"/>
              </a:tblGrid>
              <a:tr h="1659175">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1.</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Mount the Earth on the stick again</a:t>
                      </a:r>
                      <a:endParaRPr sz="2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1982625">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2. </a:t>
                      </a:r>
                      <a:r>
                        <a:rPr lang="en" sz="2000">
                          <a:latin typeface="Helvetica Neue"/>
                          <a:ea typeface="Helvetica Neue"/>
                          <a:cs typeface="Helvetica Neue"/>
                          <a:sym typeface="Helvetica Neue"/>
                        </a:rPr>
                        <a:t>Mount a wheel on the stick</a:t>
                      </a:r>
                      <a:endParaRPr sz="2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259" name="Shape 259"/>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l"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                Challenge 1- Debug it!</a:t>
            </a:r>
            <a:endParaRPr sz="4200" b="1" i="0" u="none" strike="noStrike" cap="none">
              <a:solidFill>
                <a:srgbClr val="08D0C4"/>
              </a:solidFill>
              <a:latin typeface="Helvetica Neue"/>
              <a:ea typeface="Helvetica Neue"/>
              <a:cs typeface="Helvetica Neue"/>
              <a:sym typeface="Helvetica Neue"/>
            </a:endParaRPr>
          </a:p>
        </p:txBody>
      </p:sp>
      <p:sp>
        <p:nvSpPr>
          <p:cNvPr id="260" name="Shape 260"/>
          <p:cNvSpPr txBox="1"/>
          <p:nvPr/>
        </p:nvSpPr>
        <p:spPr>
          <a:xfrm>
            <a:off x="757725" y="933200"/>
            <a:ext cx="7941900" cy="1825800"/>
          </a:xfrm>
          <a:prstGeom prst="rect">
            <a:avLst/>
          </a:prstGeom>
          <a:noFill/>
          <a:ln>
            <a:noFill/>
          </a:ln>
        </p:spPr>
        <p:txBody>
          <a:bodyPr spcFirstLastPara="1" wrap="square" lIns="91425" tIns="91425" rIns="91425" bIns="91425" anchor="ctr" anchorCtr="0">
            <a:noAutofit/>
          </a:bodyPr>
          <a:lstStyle/>
          <a:p>
            <a:pPr marL="457200" lvl="0" indent="-330200" rtl="0">
              <a:spcBef>
                <a:spcPts val="0"/>
              </a:spcBef>
              <a:spcAft>
                <a:spcPts val="0"/>
              </a:spcAft>
              <a:buClr>
                <a:srgbClr val="000000"/>
              </a:buClr>
              <a:buSzPts val="1600"/>
              <a:buFont typeface="Helvetica Neue"/>
              <a:buChar char="●"/>
            </a:pPr>
            <a:r>
              <a:rPr lang="en" sz="1600" b="1">
                <a:latin typeface="Helvetica Neue"/>
                <a:ea typeface="Helvetica Neue"/>
                <a:cs typeface="Helvetica Neue"/>
                <a:sym typeface="Helvetica Neue"/>
              </a:rPr>
              <a:t>Is the motor too fast?</a:t>
            </a:r>
            <a:endParaRPr sz="1600" b="1">
              <a:latin typeface="Helvetica Neue"/>
              <a:ea typeface="Helvetica Neue"/>
              <a:cs typeface="Helvetica Neue"/>
              <a:sym typeface="Helvetica Neue"/>
            </a:endParaRPr>
          </a:p>
          <a:p>
            <a:pPr marL="0" lvl="0" indent="0" rtl="0">
              <a:spcBef>
                <a:spcPts val="0"/>
              </a:spcBef>
              <a:spcAft>
                <a:spcPts val="0"/>
              </a:spcAft>
              <a:buNone/>
            </a:pPr>
            <a:endParaRPr sz="1600" b="1">
              <a:latin typeface="Helvetica Neue"/>
              <a:ea typeface="Helvetica Neue"/>
              <a:cs typeface="Helvetica Neue"/>
              <a:sym typeface="Helvetica Neue"/>
            </a:endParaRPr>
          </a:p>
          <a:p>
            <a:pPr marL="457200" lvl="0" indent="-330200" rtl="0">
              <a:spcBef>
                <a:spcPts val="0"/>
              </a:spcBef>
              <a:spcAft>
                <a:spcPts val="0"/>
              </a:spcAft>
              <a:buClr>
                <a:srgbClr val="000000"/>
              </a:buClr>
              <a:buSzPts val="1600"/>
              <a:buFont typeface="Helvetica Neue"/>
              <a:buChar char="●"/>
            </a:pPr>
            <a:r>
              <a:rPr lang="en" sz="1600" b="1">
                <a:latin typeface="Helvetica Neue"/>
                <a:ea typeface="Helvetica Neue"/>
                <a:cs typeface="Helvetica Neue"/>
                <a:sym typeface="Helvetica Neue"/>
              </a:rPr>
              <a:t>Should the stick (axis) be vertical?</a:t>
            </a:r>
            <a:endParaRPr sz="1600" b="1">
              <a:latin typeface="Helvetica Neue"/>
              <a:ea typeface="Helvetica Neue"/>
              <a:cs typeface="Helvetica Neue"/>
              <a:sym typeface="Helvetica Neue"/>
            </a:endParaRPr>
          </a:p>
          <a:p>
            <a:pPr marL="0" lvl="0" indent="0" rtl="0">
              <a:spcBef>
                <a:spcPts val="0"/>
              </a:spcBef>
              <a:spcAft>
                <a:spcPts val="0"/>
              </a:spcAft>
              <a:buNone/>
            </a:pPr>
            <a:endParaRPr sz="1600" b="1">
              <a:latin typeface="Helvetica Neue"/>
              <a:ea typeface="Helvetica Neue"/>
              <a:cs typeface="Helvetica Neue"/>
              <a:sym typeface="Helvetica Neue"/>
            </a:endParaRPr>
          </a:p>
          <a:p>
            <a:pPr marL="457200" lvl="0" indent="-330200" rtl="0">
              <a:spcBef>
                <a:spcPts val="0"/>
              </a:spcBef>
              <a:spcAft>
                <a:spcPts val="0"/>
              </a:spcAft>
              <a:buClr>
                <a:srgbClr val="000000"/>
              </a:buClr>
              <a:buSzPts val="1600"/>
              <a:buFont typeface="Helvetica Neue"/>
              <a:buChar char="●"/>
            </a:pPr>
            <a:r>
              <a:rPr lang="en" sz="1600" b="1">
                <a:latin typeface="Helvetica Neue"/>
                <a:ea typeface="Helvetica Neue"/>
                <a:cs typeface="Helvetica Neue"/>
                <a:sym typeface="Helvetica Neue"/>
              </a:rPr>
              <a:t>Let’s emulate Summer at the South Pole</a:t>
            </a:r>
            <a:endParaRPr sz="1600"/>
          </a:p>
        </p:txBody>
      </p:sp>
      <p:pic>
        <p:nvPicPr>
          <p:cNvPr id="261" name="Shape 26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77725" y="2826013"/>
            <a:ext cx="1466850" cy="1476375"/>
          </a:xfrm>
          <a:prstGeom prst="rect">
            <a:avLst/>
          </a:prstGeom>
          <a:noFill/>
          <a:ln>
            <a:noFill/>
          </a:ln>
        </p:spPr>
      </p:pic>
      <p:pic>
        <p:nvPicPr>
          <p:cNvPr id="262" name="Shape 26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49125" y="4671229"/>
            <a:ext cx="1884754" cy="1476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68" name="Shape 268"/>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269" name="Shape 269"/>
          <p:cNvGraphicFramePr/>
          <p:nvPr/>
        </p:nvGraphicFramePr>
        <p:xfrm>
          <a:off x="822951" y="1371588"/>
          <a:ext cx="3000000" cy="3000000"/>
        </p:xfrm>
        <a:graphic>
          <a:graphicData uri="http://schemas.openxmlformats.org/drawingml/2006/table">
            <a:tbl>
              <a:tblPr>
                <a:noFill/>
                <a:tableStyleId>{C2ACD37B-310D-4BF2-855C-60AFC15EC058}</a:tableStyleId>
              </a:tblPr>
              <a:tblGrid>
                <a:gridCol w="3749050"/>
                <a:gridCol w="3749050"/>
              </a:tblGrid>
              <a:tr h="221000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3</a:t>
                      </a:r>
                      <a:r>
                        <a:rPr lang="en" sz="2000" b="1" u="none" strike="noStrike" cap="none">
                          <a:latin typeface="Helvetica Neue"/>
                          <a:ea typeface="Helvetica Neue"/>
                          <a:cs typeface="Helvetica Neue"/>
                          <a:sym typeface="Helvetica Neue"/>
                        </a:rPr>
                        <a:t>.</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Mount another wheel on the Motor.</a:t>
                      </a: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281920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4</a:t>
                      </a:r>
                      <a:r>
                        <a:rPr lang="en" sz="2000" b="1"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Stick the two wheels together.</a:t>
                      </a:r>
                      <a:endParaRPr sz="2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270" name="Shape 270"/>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lvl="0" indent="0" rtl="0">
              <a:lnSpc>
                <a:spcPct val="90000"/>
              </a:lnSpc>
              <a:spcBef>
                <a:spcPts val="0"/>
              </a:spcBef>
              <a:spcAft>
                <a:spcPts val="0"/>
              </a:spcAft>
              <a:buClr>
                <a:schemeClr val="dk1"/>
              </a:buClr>
              <a:buSzPts val="4200"/>
              <a:buFont typeface="Arial"/>
              <a:buNone/>
            </a:pPr>
            <a:r>
              <a:rPr lang="en" sz="4200" b="1">
                <a:solidFill>
                  <a:srgbClr val="08D0C4"/>
                </a:solidFill>
                <a:latin typeface="Helvetica Neue"/>
                <a:ea typeface="Helvetica Neue"/>
                <a:cs typeface="Helvetica Neue"/>
                <a:sym typeface="Helvetica Neue"/>
              </a:rPr>
              <a:t>                Challenge 1- Debug it!</a:t>
            </a:r>
            <a:endParaRPr sz="4200" b="1">
              <a:solidFill>
                <a:srgbClr val="08D0C4"/>
              </a:solidFill>
              <a:latin typeface="Helvetica Neue"/>
              <a:ea typeface="Helvetica Neue"/>
              <a:cs typeface="Helvetica Neue"/>
              <a:sym typeface="Helvetica Neue"/>
            </a:endParaRPr>
          </a:p>
        </p:txBody>
      </p:sp>
      <p:pic>
        <p:nvPicPr>
          <p:cNvPr id="271" name="Shape 2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33625" y="1625599"/>
            <a:ext cx="2229177" cy="1677875"/>
          </a:xfrm>
          <a:prstGeom prst="rect">
            <a:avLst/>
          </a:prstGeom>
          <a:noFill/>
          <a:ln>
            <a:noFill/>
          </a:ln>
        </p:spPr>
      </p:pic>
      <p:pic>
        <p:nvPicPr>
          <p:cNvPr id="272" name="Shape 27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92725" y="3792677"/>
            <a:ext cx="1710975" cy="24392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78" name="Shape 278"/>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279" name="Shape 279"/>
          <p:cNvGraphicFramePr/>
          <p:nvPr/>
        </p:nvGraphicFramePr>
        <p:xfrm>
          <a:off x="822951" y="1371563"/>
          <a:ext cx="3000000" cy="3000000"/>
        </p:xfrm>
        <a:graphic>
          <a:graphicData uri="http://schemas.openxmlformats.org/drawingml/2006/table">
            <a:tbl>
              <a:tblPr>
                <a:noFill/>
                <a:tableStyleId>{C2ACD37B-310D-4BF2-855C-60AFC15EC058}</a:tableStyleId>
              </a:tblPr>
              <a:tblGrid>
                <a:gridCol w="3749050"/>
                <a:gridCol w="3749050"/>
              </a:tblGrid>
              <a:tr h="2514625">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5.</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The Earth isn't completely upright. Incline it to about 23º.</a:t>
                      </a: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2514625">
                <a:tc>
                  <a:txBody>
                    <a:bodyPr/>
                    <a:lstStyle/>
                    <a:p>
                      <a:pPr marL="0" marR="0" lvl="0" indent="0" algn="l" rtl="0">
                        <a:lnSpc>
                          <a:spcPct val="115000"/>
                        </a:lnSpc>
                        <a:spcBef>
                          <a:spcPts val="0"/>
                        </a:spcBef>
                        <a:spcAft>
                          <a:spcPts val="0"/>
                        </a:spcAft>
                        <a:buNone/>
                      </a:pPr>
                      <a:r>
                        <a:rPr lang="en" sz="2000" b="1">
                          <a:latin typeface="Helvetica Neue"/>
                          <a:ea typeface="Helvetica Neue"/>
                          <a:cs typeface="Helvetica Neue"/>
                          <a:sym typeface="Helvetica Neue"/>
                        </a:rPr>
                        <a:t>Step 6. </a:t>
                      </a:r>
                      <a:r>
                        <a:rPr lang="en" sz="2000">
                          <a:latin typeface="Helvetica Neue"/>
                          <a:ea typeface="Helvetica Neue"/>
                          <a:cs typeface="Helvetica Neue"/>
                          <a:sym typeface="Helvetica Neue"/>
                        </a:rPr>
                        <a:t>Now you can see that the South pole never gets dark when you rotate the Earth.</a:t>
                      </a:r>
                      <a:endParaRPr sz="2000" b="1"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280" name="Shape 280"/>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lvl="0" indent="0" rtl="0">
              <a:lnSpc>
                <a:spcPct val="90000"/>
              </a:lnSpc>
              <a:spcBef>
                <a:spcPts val="0"/>
              </a:spcBef>
              <a:spcAft>
                <a:spcPts val="0"/>
              </a:spcAft>
              <a:buClr>
                <a:schemeClr val="dk1"/>
              </a:buClr>
              <a:buSzPts val="4200"/>
              <a:buFont typeface="Arial"/>
              <a:buNone/>
            </a:pPr>
            <a:r>
              <a:rPr lang="en" sz="4200" b="1">
                <a:solidFill>
                  <a:srgbClr val="08D0C4"/>
                </a:solidFill>
                <a:latin typeface="Helvetica Neue"/>
                <a:ea typeface="Helvetica Neue"/>
                <a:cs typeface="Helvetica Neue"/>
                <a:sym typeface="Helvetica Neue"/>
              </a:rPr>
              <a:t>                Challenge 1- Debug it!</a:t>
            </a:r>
            <a:endParaRPr sz="4200" b="1">
              <a:solidFill>
                <a:srgbClr val="08D0C4"/>
              </a:solidFill>
              <a:latin typeface="Helvetica Neue"/>
              <a:ea typeface="Helvetica Neue"/>
              <a:cs typeface="Helvetica Neue"/>
              <a:sym typeface="Helvetica Neue"/>
            </a:endParaRPr>
          </a:p>
        </p:txBody>
      </p:sp>
      <p:pic>
        <p:nvPicPr>
          <p:cNvPr id="281" name="Shape 28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59638" y="1691999"/>
            <a:ext cx="2388225" cy="1791175"/>
          </a:xfrm>
          <a:prstGeom prst="rect">
            <a:avLst/>
          </a:prstGeom>
          <a:noFill/>
          <a:ln>
            <a:noFill/>
          </a:ln>
        </p:spPr>
      </p:pic>
      <p:pic>
        <p:nvPicPr>
          <p:cNvPr id="282" name="Shape 28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335450" y="4066574"/>
            <a:ext cx="2236600" cy="2073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88" name="Shape 288"/>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289" name="Shape 289"/>
          <p:cNvGraphicFramePr/>
          <p:nvPr/>
        </p:nvGraphicFramePr>
        <p:xfrm>
          <a:off x="822951" y="1371613"/>
          <a:ext cx="3000000" cy="3000000"/>
        </p:xfrm>
        <a:graphic>
          <a:graphicData uri="http://schemas.openxmlformats.org/drawingml/2006/table">
            <a:tbl>
              <a:tblPr>
                <a:noFill/>
                <a:tableStyleId>{C2ACD37B-310D-4BF2-855C-60AFC15EC058}</a:tableStyleId>
              </a:tblPr>
              <a:tblGrid>
                <a:gridCol w="3749050"/>
                <a:gridCol w="3749050"/>
              </a:tblGrid>
              <a:tr h="1398875">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1.</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Go back to the solution to Challenge 1 and add an Interval block after the Toggle.</a:t>
                      </a: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181515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2. </a:t>
                      </a:r>
                      <a:r>
                        <a:rPr lang="en" sz="2000">
                          <a:latin typeface="Helvetica Neue"/>
                          <a:ea typeface="Helvetica Neue"/>
                          <a:cs typeface="Helvetica Neue"/>
                          <a:sym typeface="Helvetica Neue"/>
                        </a:rPr>
                        <a:t>Set the delay on the Interval block by selecting the settings and set it to 1 second.</a:t>
                      </a:r>
                      <a:endParaRPr sz="2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181515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3.</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Add a Counter block and connect it to the output of the Interval block.</a:t>
                      </a: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290" name="Shape 290"/>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l" rtl="0">
              <a:lnSpc>
                <a:spcPct val="90000"/>
              </a:lnSpc>
              <a:spcBef>
                <a:spcPts val="0"/>
              </a:spcBef>
              <a:spcAft>
                <a:spcPts val="0"/>
              </a:spcAft>
              <a:buClr>
                <a:srgbClr val="000000"/>
              </a:buClr>
              <a:buSzPts val="4200"/>
              <a:buFont typeface="Arial"/>
              <a:buNone/>
            </a:pPr>
            <a:r>
              <a:rPr lang="en" sz="4000" b="1">
                <a:solidFill>
                  <a:srgbClr val="08D0C4"/>
                </a:solidFill>
                <a:latin typeface="Helvetica Neue"/>
                <a:ea typeface="Helvetica Neue"/>
                <a:cs typeface="Helvetica Neue"/>
                <a:sym typeface="Helvetica Neue"/>
              </a:rPr>
              <a:t>                                    </a:t>
            </a:r>
            <a:r>
              <a:rPr lang="en" sz="4200" b="1">
                <a:solidFill>
                  <a:srgbClr val="08D0C4"/>
                </a:solidFill>
                <a:latin typeface="Helvetica Neue"/>
                <a:ea typeface="Helvetica Neue"/>
                <a:cs typeface="Helvetica Neue"/>
                <a:sym typeface="Helvetica Neue"/>
              </a:rPr>
              <a:t>Challenge</a:t>
            </a:r>
            <a:r>
              <a:rPr lang="en" sz="4000" b="1">
                <a:solidFill>
                  <a:srgbClr val="08D0C4"/>
                </a:solidFill>
                <a:latin typeface="Helvetica Neue"/>
                <a:ea typeface="Helvetica Neue"/>
                <a:cs typeface="Helvetica Neue"/>
                <a:sym typeface="Helvetica Neue"/>
              </a:rPr>
              <a:t> 2</a:t>
            </a:r>
            <a:endParaRPr sz="4000" b="1" i="0" u="none" strike="noStrike" cap="none">
              <a:solidFill>
                <a:srgbClr val="08D0C4"/>
              </a:solidFill>
              <a:latin typeface="Helvetica Neue"/>
              <a:ea typeface="Helvetica Neue"/>
              <a:cs typeface="Helvetica Neue"/>
              <a:sym typeface="Helvetica Neue"/>
            </a:endParaRPr>
          </a:p>
        </p:txBody>
      </p:sp>
      <p:pic>
        <p:nvPicPr>
          <p:cNvPr id="291" name="Shape 29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16663" y="1538025"/>
            <a:ext cx="2255400" cy="1096561"/>
          </a:xfrm>
          <a:prstGeom prst="rect">
            <a:avLst/>
          </a:prstGeom>
          <a:noFill/>
          <a:ln>
            <a:noFill/>
          </a:ln>
        </p:spPr>
      </p:pic>
      <p:pic>
        <p:nvPicPr>
          <p:cNvPr id="292" name="Shape 29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035488" y="3000496"/>
            <a:ext cx="2970144" cy="1362000"/>
          </a:xfrm>
          <a:prstGeom prst="rect">
            <a:avLst/>
          </a:prstGeom>
          <a:noFill/>
          <a:ln>
            <a:noFill/>
          </a:ln>
        </p:spPr>
      </p:pic>
      <p:pic>
        <p:nvPicPr>
          <p:cNvPr id="293" name="Shape 29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057025" y="4904233"/>
            <a:ext cx="2774663" cy="124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99" name="Shape 299"/>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300" name="Shape 300"/>
          <p:cNvGraphicFramePr/>
          <p:nvPr/>
        </p:nvGraphicFramePr>
        <p:xfrm>
          <a:off x="822951" y="1371588"/>
          <a:ext cx="3000000" cy="3000000"/>
        </p:xfrm>
        <a:graphic>
          <a:graphicData uri="http://schemas.openxmlformats.org/drawingml/2006/table">
            <a:tbl>
              <a:tblPr>
                <a:noFill/>
                <a:tableStyleId>{C2ACD37B-310D-4BF2-855C-60AFC15EC058}</a:tableStyleId>
              </a:tblPr>
              <a:tblGrid>
                <a:gridCol w="3749050"/>
                <a:gridCol w="3749050"/>
              </a:tblGrid>
              <a:tr h="502920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4</a:t>
                      </a:r>
                      <a:r>
                        <a:rPr lang="en" sz="2000" b="1" u="none" strike="noStrike" cap="none">
                          <a:latin typeface="Helvetica Neue"/>
                          <a:ea typeface="Helvetica Neue"/>
                          <a:cs typeface="Helvetica Neue"/>
                          <a:sym typeface="Helvetica Neue"/>
                        </a:rPr>
                        <a:t>.</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Add 5 x Compare blocks and connect all of them to the output of the Counter block and set them to:</a:t>
                      </a:r>
                      <a:endParaRPr sz="2000">
                        <a:latin typeface="Helvetica Neue"/>
                        <a:ea typeface="Helvetica Neue"/>
                        <a:cs typeface="Helvetica Neue"/>
                        <a:sym typeface="Helvetica Neue"/>
                      </a:endParaRPr>
                    </a:p>
                    <a:p>
                      <a:pPr marL="457200" lvl="0" indent="-355600" rtl="0">
                        <a:spcBef>
                          <a:spcPts val="0"/>
                        </a:spcBef>
                        <a:spcAft>
                          <a:spcPts val="0"/>
                        </a:spcAft>
                        <a:buSzPts val="2000"/>
                        <a:buFont typeface="Helvetica Neue"/>
                        <a:buChar char="●"/>
                      </a:pPr>
                      <a:r>
                        <a:rPr lang="en" sz="2000">
                          <a:latin typeface="Helvetica Neue"/>
                          <a:ea typeface="Helvetica Neue"/>
                          <a:cs typeface="Helvetica Neue"/>
                          <a:sym typeface="Helvetica Neue"/>
                        </a:rPr>
                        <a:t>= 0</a:t>
                      </a:r>
                      <a:endParaRPr sz="2000">
                        <a:latin typeface="Helvetica Neue"/>
                        <a:ea typeface="Helvetica Neue"/>
                        <a:cs typeface="Helvetica Neue"/>
                        <a:sym typeface="Helvetica Neue"/>
                      </a:endParaRPr>
                    </a:p>
                    <a:p>
                      <a:pPr marL="457200" lvl="0" indent="-355600" rtl="0">
                        <a:spcBef>
                          <a:spcPts val="0"/>
                        </a:spcBef>
                        <a:spcAft>
                          <a:spcPts val="0"/>
                        </a:spcAft>
                        <a:buSzPts val="2000"/>
                        <a:buFont typeface="Helvetica Neue"/>
                        <a:buChar char="●"/>
                      </a:pPr>
                      <a:r>
                        <a:rPr lang="en" sz="2000">
                          <a:latin typeface="Helvetica Neue"/>
                          <a:ea typeface="Helvetica Neue"/>
                          <a:cs typeface="Helvetica Neue"/>
                          <a:sym typeface="Helvetica Neue"/>
                        </a:rPr>
                        <a:t>= 1</a:t>
                      </a:r>
                      <a:endParaRPr sz="2000">
                        <a:latin typeface="Helvetica Neue"/>
                        <a:ea typeface="Helvetica Neue"/>
                        <a:cs typeface="Helvetica Neue"/>
                        <a:sym typeface="Helvetica Neue"/>
                      </a:endParaRPr>
                    </a:p>
                    <a:p>
                      <a:pPr marL="457200" lvl="0" indent="-355600" rtl="0">
                        <a:spcBef>
                          <a:spcPts val="0"/>
                        </a:spcBef>
                        <a:spcAft>
                          <a:spcPts val="0"/>
                        </a:spcAft>
                        <a:buSzPts val="2000"/>
                        <a:buFont typeface="Helvetica Neue"/>
                        <a:buChar char="●"/>
                      </a:pPr>
                      <a:r>
                        <a:rPr lang="en" sz="2000">
                          <a:latin typeface="Helvetica Neue"/>
                          <a:ea typeface="Helvetica Neue"/>
                          <a:cs typeface="Helvetica Neue"/>
                          <a:sym typeface="Helvetica Neue"/>
                        </a:rPr>
                        <a:t>= 5</a:t>
                      </a:r>
                      <a:endParaRPr sz="2000">
                        <a:latin typeface="Helvetica Neue"/>
                        <a:ea typeface="Helvetica Neue"/>
                        <a:cs typeface="Helvetica Neue"/>
                        <a:sym typeface="Helvetica Neue"/>
                      </a:endParaRPr>
                    </a:p>
                    <a:p>
                      <a:pPr marL="457200" lvl="0" indent="-355600" rtl="0">
                        <a:spcBef>
                          <a:spcPts val="0"/>
                        </a:spcBef>
                        <a:spcAft>
                          <a:spcPts val="0"/>
                        </a:spcAft>
                        <a:buSzPts val="2000"/>
                        <a:buFont typeface="Helvetica Neue"/>
                        <a:buChar char="●"/>
                      </a:pPr>
                      <a:r>
                        <a:rPr lang="en" sz="2000">
                          <a:latin typeface="Helvetica Neue"/>
                          <a:ea typeface="Helvetica Neue"/>
                          <a:cs typeface="Helvetica Neue"/>
                          <a:sym typeface="Helvetica Neue"/>
                        </a:rPr>
                        <a:t>= 10</a:t>
                      </a:r>
                      <a:endParaRPr sz="2000">
                        <a:latin typeface="Helvetica Neue"/>
                        <a:ea typeface="Helvetica Neue"/>
                        <a:cs typeface="Helvetica Neue"/>
                        <a:sym typeface="Helvetica Neue"/>
                      </a:endParaRPr>
                    </a:p>
                    <a:p>
                      <a:pPr marL="457200" lvl="0" indent="-355600" rtl="0">
                        <a:spcBef>
                          <a:spcPts val="0"/>
                        </a:spcBef>
                        <a:spcAft>
                          <a:spcPts val="0"/>
                        </a:spcAft>
                        <a:buSzPts val="2000"/>
                        <a:buFont typeface="Helvetica Neue"/>
                        <a:buChar char="●"/>
                      </a:pPr>
                      <a:r>
                        <a:rPr lang="en" sz="2000">
                          <a:latin typeface="Helvetica Neue"/>
                          <a:ea typeface="Helvetica Neue"/>
                          <a:cs typeface="Helvetica Neue"/>
                          <a:sym typeface="Helvetica Neue"/>
                        </a:rPr>
                        <a:t>&gt; 10</a:t>
                      </a: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301" name="Shape 301"/>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l" rtl="0">
              <a:lnSpc>
                <a:spcPct val="90000"/>
              </a:lnSpc>
              <a:spcBef>
                <a:spcPts val="0"/>
              </a:spcBef>
              <a:spcAft>
                <a:spcPts val="0"/>
              </a:spcAft>
              <a:buClr>
                <a:srgbClr val="000000"/>
              </a:buClr>
              <a:buSzPts val="4200"/>
              <a:buFont typeface="Arial"/>
              <a:buNone/>
            </a:pPr>
            <a:r>
              <a:rPr lang="en" sz="4000" b="1">
                <a:solidFill>
                  <a:srgbClr val="08D0C4"/>
                </a:solidFill>
                <a:latin typeface="Helvetica Neue"/>
                <a:ea typeface="Helvetica Neue"/>
                <a:cs typeface="Helvetica Neue"/>
                <a:sym typeface="Helvetica Neue"/>
              </a:rPr>
              <a:t>                                    </a:t>
            </a:r>
            <a:r>
              <a:rPr lang="en" sz="4200" b="1">
                <a:solidFill>
                  <a:srgbClr val="08D0C4"/>
                </a:solidFill>
                <a:latin typeface="Helvetica Neue"/>
                <a:ea typeface="Helvetica Neue"/>
                <a:cs typeface="Helvetica Neue"/>
                <a:sym typeface="Helvetica Neue"/>
              </a:rPr>
              <a:t>Challenge</a:t>
            </a:r>
            <a:r>
              <a:rPr lang="en" sz="4000" b="1">
                <a:solidFill>
                  <a:srgbClr val="08D0C4"/>
                </a:solidFill>
                <a:latin typeface="Helvetica Neue"/>
                <a:ea typeface="Helvetica Neue"/>
                <a:cs typeface="Helvetica Neue"/>
                <a:sym typeface="Helvetica Neue"/>
              </a:rPr>
              <a:t> 2</a:t>
            </a:r>
            <a:endParaRPr sz="4000" b="1" i="0" u="none" strike="noStrike" cap="none">
              <a:solidFill>
                <a:srgbClr val="08D0C4"/>
              </a:solidFill>
              <a:latin typeface="Helvetica Neue"/>
              <a:ea typeface="Helvetica Neue"/>
              <a:cs typeface="Helvetica Neue"/>
              <a:sym typeface="Helvetica Neue"/>
            </a:endParaRPr>
          </a:p>
        </p:txBody>
      </p:sp>
      <p:pic>
        <p:nvPicPr>
          <p:cNvPr id="302" name="Shape 302"/>
          <p:cNvPicPr preferRelativeResize="0"/>
          <p:nvPr/>
        </p:nvPicPr>
        <p:blipFill>
          <a:blip r:embed="rId4">
            <a:alphaModFix/>
          </a:blip>
          <a:stretch>
            <a:fillRect/>
          </a:stretch>
        </p:blipFill>
        <p:spPr>
          <a:xfrm>
            <a:off x="4818500" y="2388785"/>
            <a:ext cx="3248925" cy="25668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308" name="Shape 308"/>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309" name="Shape 309"/>
          <p:cNvGraphicFramePr/>
          <p:nvPr/>
        </p:nvGraphicFramePr>
        <p:xfrm>
          <a:off x="822951" y="1371588"/>
          <a:ext cx="3000000" cy="3000000"/>
        </p:xfrm>
        <a:graphic>
          <a:graphicData uri="http://schemas.openxmlformats.org/drawingml/2006/table">
            <a:tbl>
              <a:tblPr>
                <a:noFill/>
                <a:tableStyleId>{C2ACD37B-310D-4BF2-855C-60AFC15EC058}</a:tableStyleId>
              </a:tblPr>
              <a:tblGrid>
                <a:gridCol w="3749050"/>
                <a:gridCol w="3749050"/>
              </a:tblGrid>
              <a:tr h="2188900">
                <a:tc>
                  <a:txBody>
                    <a:bodyPr/>
                    <a:lstStyle/>
                    <a:p>
                      <a:pPr marL="0" lvl="0" indent="0" rtl="0">
                        <a:lnSpc>
                          <a:spcPct val="115000"/>
                        </a:lnSpc>
                        <a:spcBef>
                          <a:spcPts val="0"/>
                        </a:spcBef>
                        <a:spcAft>
                          <a:spcPts val="0"/>
                        </a:spcAft>
                        <a:buNone/>
                      </a:pPr>
                      <a:r>
                        <a:rPr lang="en" sz="2000" b="1">
                          <a:latin typeface="Helvetica Neue"/>
                          <a:ea typeface="Helvetica Neue"/>
                          <a:cs typeface="Helvetica Neue"/>
                          <a:sym typeface="Helvetica Neue"/>
                        </a:rPr>
                        <a:t>Step 5. </a:t>
                      </a:r>
                      <a:r>
                        <a:rPr lang="en" sz="2000">
                          <a:latin typeface="Helvetica Neue"/>
                          <a:ea typeface="Helvetica Neue"/>
                          <a:cs typeface="Helvetica Neue"/>
                          <a:sym typeface="Helvetica Neue"/>
                        </a:rPr>
                        <a:t>Add an Invert block and connect to the output of the Compare block with = 0 on.</a:t>
                      </a:r>
                      <a:endParaRPr sz="2000" b="1">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284030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6</a:t>
                      </a:r>
                      <a:r>
                        <a:rPr lang="en" sz="2000" b="1" u="none" strike="noStrike" cap="none">
                          <a:latin typeface="Helvetica Neue"/>
                          <a:ea typeface="Helvetica Neue"/>
                          <a:cs typeface="Helvetica Neue"/>
                          <a:sym typeface="Helvetica Neue"/>
                        </a:rPr>
                        <a:t>.</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Add a Cycle Brightness block and connect to the output of the Compare blocks. Set them to  =1, =5, =10.</a:t>
                      </a:r>
                      <a:endParaRPr sz="2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310" name="Shape 310"/>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l" rtl="0">
              <a:lnSpc>
                <a:spcPct val="90000"/>
              </a:lnSpc>
              <a:spcBef>
                <a:spcPts val="0"/>
              </a:spcBef>
              <a:spcAft>
                <a:spcPts val="0"/>
              </a:spcAft>
              <a:buClr>
                <a:srgbClr val="000000"/>
              </a:buClr>
              <a:buSzPts val="4200"/>
              <a:buFont typeface="Arial"/>
              <a:buNone/>
            </a:pPr>
            <a:r>
              <a:rPr lang="en" sz="4000" b="1">
                <a:solidFill>
                  <a:srgbClr val="08D0C4"/>
                </a:solidFill>
                <a:latin typeface="Helvetica Neue"/>
                <a:ea typeface="Helvetica Neue"/>
                <a:cs typeface="Helvetica Neue"/>
                <a:sym typeface="Helvetica Neue"/>
              </a:rPr>
              <a:t>                                    </a:t>
            </a:r>
            <a:r>
              <a:rPr lang="en" sz="4200" b="1">
                <a:solidFill>
                  <a:srgbClr val="08D0C4"/>
                </a:solidFill>
                <a:latin typeface="Helvetica Neue"/>
                <a:ea typeface="Helvetica Neue"/>
                <a:cs typeface="Helvetica Neue"/>
                <a:sym typeface="Helvetica Neue"/>
              </a:rPr>
              <a:t>Challenge</a:t>
            </a:r>
            <a:r>
              <a:rPr lang="en" sz="4000" b="1">
                <a:solidFill>
                  <a:srgbClr val="08D0C4"/>
                </a:solidFill>
                <a:latin typeface="Helvetica Neue"/>
                <a:ea typeface="Helvetica Neue"/>
                <a:cs typeface="Helvetica Neue"/>
                <a:sym typeface="Helvetica Neue"/>
              </a:rPr>
              <a:t> 2</a:t>
            </a:r>
            <a:endParaRPr sz="4000" b="1" i="0" u="none" strike="noStrike" cap="none">
              <a:solidFill>
                <a:srgbClr val="08D0C4"/>
              </a:solidFill>
              <a:latin typeface="Helvetica Neue"/>
              <a:ea typeface="Helvetica Neue"/>
              <a:cs typeface="Helvetica Neue"/>
              <a:sym typeface="Helvetica Neue"/>
            </a:endParaRPr>
          </a:p>
        </p:txBody>
      </p:sp>
      <p:pic>
        <p:nvPicPr>
          <p:cNvPr id="311" name="Shape 311"/>
          <p:cNvPicPr preferRelativeResize="0"/>
          <p:nvPr/>
        </p:nvPicPr>
        <p:blipFill>
          <a:blip r:embed="rId4">
            <a:alphaModFix/>
          </a:blip>
          <a:stretch>
            <a:fillRect/>
          </a:stretch>
        </p:blipFill>
        <p:spPr>
          <a:xfrm>
            <a:off x="4818475" y="1802512"/>
            <a:ext cx="3305113" cy="1241700"/>
          </a:xfrm>
          <a:prstGeom prst="rect">
            <a:avLst/>
          </a:prstGeom>
          <a:noFill/>
          <a:ln>
            <a:noFill/>
          </a:ln>
        </p:spPr>
      </p:pic>
      <p:pic>
        <p:nvPicPr>
          <p:cNvPr id="312" name="Shape 312"/>
          <p:cNvPicPr preferRelativeResize="0"/>
          <p:nvPr/>
        </p:nvPicPr>
        <p:blipFill>
          <a:blip r:embed="rId5">
            <a:alphaModFix/>
          </a:blip>
          <a:stretch>
            <a:fillRect/>
          </a:stretch>
        </p:blipFill>
        <p:spPr>
          <a:xfrm>
            <a:off x="5127475" y="3825832"/>
            <a:ext cx="2687125" cy="236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318" name="Shape 318"/>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319" name="Shape 319"/>
          <p:cNvGraphicFramePr/>
          <p:nvPr/>
        </p:nvGraphicFramePr>
        <p:xfrm>
          <a:off x="822951" y="1371588"/>
          <a:ext cx="3000000" cy="3000000"/>
        </p:xfrm>
        <a:graphic>
          <a:graphicData uri="http://schemas.openxmlformats.org/drawingml/2006/table">
            <a:tbl>
              <a:tblPr>
                <a:noFill/>
                <a:tableStyleId>{C2ACD37B-310D-4BF2-855C-60AFC15EC058}</a:tableStyleId>
              </a:tblPr>
              <a:tblGrid>
                <a:gridCol w="3749050"/>
                <a:gridCol w="3749050"/>
              </a:tblGrid>
              <a:tr h="502920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7</a:t>
                      </a:r>
                      <a:r>
                        <a:rPr lang="en" sz="2000" b="1" u="none" strike="noStrike" cap="none">
                          <a:latin typeface="Helvetica Neue"/>
                          <a:ea typeface="Helvetica Neue"/>
                          <a:cs typeface="Helvetica Neue"/>
                          <a:sym typeface="Helvetica Neue"/>
                        </a:rPr>
                        <a:t>.</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Add a Text block and connect the input to the output of the Compare block. Set the Compare block to ‘&gt;10’ and the output of the Text block to the input of the Counter block.</a:t>
                      </a:r>
                      <a:endParaRPr sz="2000">
                        <a:latin typeface="Helvetica Neue"/>
                        <a:ea typeface="Helvetica Neue"/>
                        <a:cs typeface="Helvetica Neue"/>
                        <a:sym typeface="Helvetica Neue"/>
                      </a:endParaRPr>
                    </a:p>
                    <a:p>
                      <a:pPr marL="0" lvl="0" indent="0" rtl="0">
                        <a:spcBef>
                          <a:spcPts val="0"/>
                        </a:spcBef>
                        <a:spcAft>
                          <a:spcPts val="0"/>
                        </a:spcAft>
                        <a:buSzPts val="1100"/>
                        <a:buNone/>
                      </a:pPr>
                      <a:r>
                        <a:rPr lang="en" sz="2000">
                          <a:latin typeface="Helvetica Neue"/>
                          <a:ea typeface="Helvetica Neue"/>
                          <a:cs typeface="Helvetica Neue"/>
                          <a:sym typeface="Helvetica Neue"/>
                        </a:rPr>
                        <a:t>Set the text to ‘reset’ in the settings.</a:t>
                      </a:r>
                      <a:endParaRPr sz="2000">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320" name="Shape 320"/>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l"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                                  </a:t>
            </a:r>
            <a:endParaRPr sz="4200" b="1">
              <a:solidFill>
                <a:srgbClr val="08D0C4"/>
              </a:solidFill>
              <a:latin typeface="Helvetica Neue"/>
              <a:ea typeface="Helvetica Neue"/>
              <a:cs typeface="Helvetica Neue"/>
              <a:sym typeface="Helvetica Neue"/>
            </a:endParaRPr>
          </a:p>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Challenge 2</a:t>
            </a:r>
            <a:endParaRPr sz="4200" b="1" i="0" u="none" strike="noStrike" cap="none">
              <a:solidFill>
                <a:srgbClr val="08D0C4"/>
              </a:solidFill>
              <a:latin typeface="Helvetica Neue"/>
              <a:ea typeface="Helvetica Neue"/>
              <a:cs typeface="Helvetica Neue"/>
              <a:sym typeface="Helvetica Neue"/>
            </a:endParaRPr>
          </a:p>
        </p:txBody>
      </p:sp>
      <p:pic>
        <p:nvPicPr>
          <p:cNvPr id="321" name="Shape 3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51700" y="1490975"/>
            <a:ext cx="3035825" cy="1828200"/>
          </a:xfrm>
          <a:prstGeom prst="rect">
            <a:avLst/>
          </a:prstGeom>
          <a:noFill/>
          <a:ln>
            <a:noFill/>
          </a:ln>
        </p:spPr>
      </p:pic>
      <p:pic>
        <p:nvPicPr>
          <p:cNvPr id="322" name="Shape 322"/>
          <p:cNvPicPr preferRelativeResize="0"/>
          <p:nvPr/>
        </p:nvPicPr>
        <p:blipFill>
          <a:blip r:embed="rId5">
            <a:alphaModFix/>
          </a:blip>
          <a:stretch>
            <a:fillRect/>
          </a:stretch>
        </p:blipFill>
        <p:spPr>
          <a:xfrm>
            <a:off x="5181875" y="3618375"/>
            <a:ext cx="2375475" cy="226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0" y="-13447"/>
            <a:ext cx="9144000" cy="1144800"/>
          </a:xfrm>
          <a:prstGeom prst="rect">
            <a:avLst/>
          </a:prstGeom>
          <a:solidFill>
            <a:srgbClr val="08D0C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1">
                <a:solidFill>
                  <a:schemeClr val="lt1"/>
                </a:solidFill>
                <a:latin typeface="Helvetica Neue"/>
                <a:ea typeface="Helvetica Neue"/>
                <a:cs typeface="Helvetica Neue"/>
                <a:sym typeface="Helvetica Neue"/>
              </a:rPr>
              <a:t>The Earth Spins</a:t>
            </a:r>
            <a:endParaRPr sz="5000" b="1" i="1" u="none" strike="noStrike" cap="none">
              <a:solidFill>
                <a:schemeClr val="lt1"/>
              </a:solidFill>
              <a:latin typeface="Helvetica Neue"/>
              <a:ea typeface="Helvetica Neue"/>
              <a:cs typeface="Helvetica Neue"/>
              <a:sym typeface="Helvetica Neue"/>
            </a:endParaRPr>
          </a:p>
        </p:txBody>
      </p:sp>
      <p:sp>
        <p:nvSpPr>
          <p:cNvPr id="162" name="Shape 162"/>
          <p:cNvSpPr txBox="1"/>
          <p:nvPr/>
        </p:nvSpPr>
        <p:spPr>
          <a:xfrm>
            <a:off x="0" y="1131350"/>
            <a:ext cx="9114300" cy="105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i="1">
                <a:solidFill>
                  <a:schemeClr val="dk1"/>
                </a:solidFill>
                <a:latin typeface="Helvetica Neue"/>
                <a:ea typeface="Helvetica Neue"/>
                <a:cs typeface="Helvetica Neue"/>
                <a:sym typeface="Helvetica Neue"/>
              </a:rPr>
              <a:t>How do people around the world experience Day and Night?</a:t>
            </a:r>
            <a:endParaRPr sz="2500" b="1">
              <a:solidFill>
                <a:schemeClr val="dk1"/>
              </a:solidFill>
              <a:latin typeface="Helvetica Neue"/>
              <a:ea typeface="Helvetica Neue"/>
              <a:cs typeface="Helvetica Neue"/>
              <a:sym typeface="Helvetica Neue"/>
            </a:endParaRPr>
          </a:p>
        </p:txBody>
      </p:sp>
      <p:pic>
        <p:nvPicPr>
          <p:cNvPr id="163" name="Shape 1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68488" y="2183450"/>
            <a:ext cx="3722074" cy="3722074"/>
          </a:xfrm>
          <a:prstGeom prst="rect">
            <a:avLst/>
          </a:prstGeom>
          <a:noFill/>
          <a:ln>
            <a:noFill/>
          </a:ln>
        </p:spPr>
      </p:pic>
      <p:pic>
        <p:nvPicPr>
          <p:cNvPr id="164" name="Shape 16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1715" y="2209800"/>
            <a:ext cx="2629440" cy="2438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Shape 3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328" name="Shape 328"/>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329" name="Shape 329"/>
          <p:cNvGraphicFramePr/>
          <p:nvPr/>
        </p:nvGraphicFramePr>
        <p:xfrm>
          <a:off x="822951" y="1371588"/>
          <a:ext cx="3000000" cy="3000000"/>
        </p:xfrm>
        <a:graphic>
          <a:graphicData uri="http://schemas.openxmlformats.org/drawingml/2006/table">
            <a:tbl>
              <a:tblPr>
                <a:noFill/>
                <a:tableStyleId>{C2ACD37B-310D-4BF2-855C-60AFC15EC058}</a:tableStyleId>
              </a:tblPr>
              <a:tblGrid>
                <a:gridCol w="3749050"/>
                <a:gridCol w="3749050"/>
              </a:tblGrid>
              <a:tr h="291430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8</a:t>
                      </a:r>
                      <a:r>
                        <a:rPr lang="en" sz="2000" b="1"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Connect the output of the Invert block to the Light. Connect the output of the Brightness block to the Light.</a:t>
                      </a:r>
                      <a:endParaRPr sz="2000">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2000"/>
                        <a:buFont typeface="Arial"/>
                        <a:buNone/>
                      </a:pPr>
                      <a:endParaRPr sz="1000" u="none" strike="noStrike" cap="none">
                        <a:latin typeface="Helvetica Neue"/>
                        <a:ea typeface="Helvetica Neue"/>
                        <a:cs typeface="Helvetica Neue"/>
                        <a:sym typeface="Helvetica Neue"/>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r h="2114900">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9</a:t>
                      </a:r>
                      <a:r>
                        <a:rPr lang="en" sz="2000" b="1" u="none" strike="noStrike" cap="none">
                          <a:latin typeface="Helvetica Neue"/>
                          <a:ea typeface="Helvetica Neue"/>
                          <a:cs typeface="Helvetica Neue"/>
                          <a:sym typeface="Helvetica Neue"/>
                        </a:rPr>
                        <a:t>.</a:t>
                      </a:r>
                      <a:r>
                        <a:rPr lang="en" sz="2000"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Present your experiment!</a:t>
                      </a:r>
                      <a:endParaRPr sz="2000" u="none" strike="noStrike" cap="none">
                        <a:latin typeface="Arial"/>
                        <a:ea typeface="Arial"/>
                        <a:cs typeface="Arial"/>
                        <a:sym typeface="Arial"/>
                      </a:endParaRPr>
                    </a:p>
                  </a:txBody>
                  <a:tcPr marL="63500" marR="63500" marT="63500" marB="63500" anchor="ctr"/>
                </a:tc>
                <a:tc>
                  <a:txBody>
                    <a:bodyPr/>
                    <a:lstStyle/>
                    <a:p>
                      <a:pPr marL="0" marR="0" lvl="0" indent="0" algn="l" rtl="0">
                        <a:lnSpc>
                          <a:spcPct val="115000"/>
                        </a:lnSpc>
                        <a:spcBef>
                          <a:spcPts val="0"/>
                        </a:spcBef>
                        <a:spcAft>
                          <a:spcPts val="0"/>
                        </a:spcAft>
                        <a:buNone/>
                      </a:pPr>
                      <a:endParaRPr sz="2000" b="1" u="none" strike="noStrike" cap="none">
                        <a:latin typeface="Helvetica Neue"/>
                        <a:ea typeface="Helvetica Neue"/>
                        <a:cs typeface="Helvetica Neue"/>
                        <a:sym typeface="Helvetica Neue"/>
                      </a:endParaRPr>
                    </a:p>
                  </a:txBody>
                  <a:tcPr marL="63500" marR="63500" marT="63500" marB="63500"/>
                </a:tc>
              </a:tr>
            </a:tbl>
          </a:graphicData>
        </a:graphic>
      </p:graphicFrame>
      <p:sp>
        <p:nvSpPr>
          <p:cNvPr id="330" name="Shape 330"/>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l"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                                  </a:t>
            </a:r>
            <a:endParaRPr sz="4200" b="1">
              <a:solidFill>
                <a:srgbClr val="08D0C4"/>
              </a:solidFill>
              <a:latin typeface="Helvetica Neue"/>
              <a:ea typeface="Helvetica Neue"/>
              <a:cs typeface="Helvetica Neue"/>
              <a:sym typeface="Helvetica Neue"/>
            </a:endParaRPr>
          </a:p>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Challenge 2</a:t>
            </a:r>
            <a:endParaRPr sz="4200" b="1" i="0" u="none" strike="noStrike" cap="none">
              <a:solidFill>
                <a:srgbClr val="08D0C4"/>
              </a:solidFill>
              <a:latin typeface="Helvetica Neue"/>
              <a:ea typeface="Helvetica Neue"/>
              <a:cs typeface="Helvetica Neue"/>
              <a:sym typeface="Helvetica Neue"/>
            </a:endParaRPr>
          </a:p>
        </p:txBody>
      </p:sp>
      <p:pic>
        <p:nvPicPr>
          <p:cNvPr id="331" name="Shape 3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35450" y="1750198"/>
            <a:ext cx="3456150" cy="2119525"/>
          </a:xfrm>
          <a:prstGeom prst="rect">
            <a:avLst/>
          </a:prstGeom>
          <a:noFill/>
          <a:ln>
            <a:noFill/>
          </a:ln>
        </p:spPr>
      </p:pic>
      <p:pic>
        <p:nvPicPr>
          <p:cNvPr id="332" name="Shape 33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761625" y="4504655"/>
            <a:ext cx="1403800" cy="1639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338" name="Shape 338"/>
          <p:cNvSpPr txBox="1"/>
          <p:nvPr/>
        </p:nvSpPr>
        <p:spPr>
          <a:xfrm>
            <a:off x="622486" y="2433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Checks for understanding</a:t>
            </a:r>
            <a:endParaRPr sz="4200" b="1" i="0" u="none" strike="noStrike" cap="none">
              <a:solidFill>
                <a:srgbClr val="08D0C4"/>
              </a:solidFill>
              <a:latin typeface="Helvetica Neue"/>
              <a:ea typeface="Helvetica Neue"/>
              <a:cs typeface="Helvetica Neue"/>
              <a:sym typeface="Helvetica Neue"/>
            </a:endParaRPr>
          </a:p>
        </p:txBody>
      </p:sp>
      <p:sp>
        <p:nvSpPr>
          <p:cNvPr id="339" name="Shape 339"/>
          <p:cNvSpPr txBox="1"/>
          <p:nvPr/>
        </p:nvSpPr>
        <p:spPr>
          <a:xfrm>
            <a:off x="219300" y="1661975"/>
            <a:ext cx="8705400" cy="38628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Clr>
                <a:schemeClr val="dk1"/>
              </a:buClr>
              <a:buSzPts val="2400"/>
              <a:buFont typeface="Helvetica Neue"/>
              <a:buAutoNum type="arabicPeriod"/>
            </a:pPr>
            <a:r>
              <a:rPr lang="en" sz="2400" b="1" i="1">
                <a:solidFill>
                  <a:schemeClr val="dk1"/>
                </a:solidFill>
                <a:latin typeface="Helvetica Neue"/>
                <a:ea typeface="Helvetica Neue"/>
                <a:cs typeface="Helvetica Neue"/>
                <a:sym typeface="Helvetica Neue"/>
              </a:rPr>
              <a:t>If the North Pole never got dark… what might be happening?</a:t>
            </a:r>
            <a:endParaRPr sz="2400" b="1" i="1">
              <a:solidFill>
                <a:schemeClr val="dk1"/>
              </a:solidFill>
              <a:latin typeface="Helvetica Neue"/>
              <a:ea typeface="Helvetica Neue"/>
              <a:cs typeface="Helvetica Neue"/>
              <a:sym typeface="Helvetica Neue"/>
            </a:endParaRPr>
          </a:p>
          <a:p>
            <a:pPr marL="914400" lvl="0" indent="-355600" rtl="0">
              <a:lnSpc>
                <a:spcPct val="115000"/>
              </a:lnSpc>
              <a:spcBef>
                <a:spcPts val="100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orbit of the Earth around the Sun is such that the North pole is inclined towards the Sun.</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speed of the Earth’s rotation</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position of Mercury </a:t>
            </a:r>
            <a:endParaRPr sz="2000" b="1"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2400" i="1">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Shape 3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345" name="Shape 345"/>
          <p:cNvSpPr/>
          <p:nvPr/>
        </p:nvSpPr>
        <p:spPr>
          <a:xfrm>
            <a:off x="581983" y="1743550"/>
            <a:ext cx="8220300" cy="1298700"/>
          </a:xfrm>
          <a:prstGeom prst="rect">
            <a:avLst/>
          </a:prstGeom>
          <a:noFill/>
          <a:ln>
            <a:noFill/>
          </a:ln>
        </p:spPr>
        <p:txBody>
          <a:bodyPr spcFirstLastPara="1" wrap="square" lIns="91425" tIns="45700" rIns="91425" bIns="45700" anchor="t" anchorCtr="0">
            <a:noAutofit/>
          </a:bodyPr>
          <a:lstStyle/>
          <a:p>
            <a:pPr marL="514350" marR="0" lvl="0" indent="-387350" algn="l" rtl="0">
              <a:lnSpc>
                <a:spcPct val="115000"/>
              </a:lnSpc>
              <a:spcBef>
                <a:spcPts val="0"/>
              </a:spcBef>
              <a:spcAft>
                <a:spcPts val="0"/>
              </a:spcAft>
              <a:buClr>
                <a:srgbClr val="000000"/>
              </a:buClr>
              <a:buSzPts val="3000"/>
              <a:buFont typeface="Noto Sans Symbols"/>
              <a:buChar char="✓"/>
            </a:pPr>
            <a:r>
              <a:rPr lang="en" sz="3000" b="1">
                <a:latin typeface="Helvetica Neue"/>
                <a:ea typeface="Helvetica Neue"/>
                <a:cs typeface="Helvetica Neue"/>
                <a:sym typeface="Helvetica Neue"/>
              </a:rPr>
              <a:t>Today I learned….</a:t>
            </a:r>
            <a:endParaRPr sz="3000" b="0" i="0" u="none" strike="noStrike" cap="none">
              <a:solidFill>
                <a:srgbClr val="000000"/>
              </a:solidFill>
              <a:latin typeface="Arial"/>
              <a:ea typeface="Arial"/>
              <a:cs typeface="Arial"/>
              <a:sym typeface="Arial"/>
            </a:endParaRPr>
          </a:p>
        </p:txBody>
      </p:sp>
      <p:sp>
        <p:nvSpPr>
          <p:cNvPr id="346" name="Shape 346"/>
          <p:cNvSpPr txBox="1"/>
          <p:nvPr/>
        </p:nvSpPr>
        <p:spPr>
          <a:xfrm>
            <a:off x="546286" y="243363"/>
            <a:ext cx="8153400" cy="622800"/>
          </a:xfrm>
          <a:prstGeom prst="rect">
            <a:avLst/>
          </a:prstGeom>
          <a:noFill/>
          <a:ln>
            <a:noFill/>
          </a:ln>
        </p:spPr>
        <p:txBody>
          <a:bodyPr spcFirstLastPara="1" wrap="square" lIns="0" tIns="24750" rIns="0" bIns="0" anchor="b" anchorCtr="0">
            <a:noAutofit/>
          </a:bodyPr>
          <a:lstStyle/>
          <a:p>
            <a:pPr marL="0" marR="0" lvl="0" indent="0" algn="l" rtl="0">
              <a:lnSpc>
                <a:spcPct val="90000"/>
              </a:lnSpc>
              <a:spcBef>
                <a:spcPts val="0"/>
              </a:spcBef>
              <a:spcAft>
                <a:spcPts val="0"/>
              </a:spcAft>
              <a:buClr>
                <a:srgbClr val="000000"/>
              </a:buClr>
              <a:buSzPts val="4200"/>
              <a:buFont typeface="Arial"/>
              <a:buNone/>
            </a:pPr>
            <a:r>
              <a:rPr lang="en" sz="4000" b="1">
                <a:solidFill>
                  <a:srgbClr val="08D0C4"/>
                </a:solidFill>
                <a:latin typeface="Helvetica Neue"/>
                <a:ea typeface="Helvetica Neue"/>
                <a:cs typeface="Helvetica Neue"/>
                <a:sym typeface="Helvetica Neue"/>
              </a:rPr>
              <a:t>                                    </a:t>
            </a:r>
            <a:r>
              <a:rPr lang="en" sz="3000" b="1">
                <a:solidFill>
                  <a:srgbClr val="08D0C4"/>
                </a:solidFill>
                <a:latin typeface="Helvetica Neue"/>
                <a:ea typeface="Helvetica Neue"/>
                <a:cs typeface="Helvetica Neue"/>
                <a:sym typeface="Helvetica Neue"/>
              </a:rPr>
              <a:t> </a:t>
            </a:r>
            <a:endParaRPr sz="3000" b="1">
              <a:solidFill>
                <a:srgbClr val="08D0C4"/>
              </a:solidFill>
              <a:latin typeface="Helvetica Neue"/>
              <a:ea typeface="Helvetica Neue"/>
              <a:cs typeface="Helvetica Neue"/>
              <a:sym typeface="Helvetica Neue"/>
            </a:endParaRPr>
          </a:p>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Tidy Up/Exit Ticket</a:t>
            </a:r>
            <a:endParaRPr sz="4200" b="1" i="0" u="none" strike="noStrike" cap="none">
              <a:solidFill>
                <a:srgbClr val="08D0C4"/>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170" name="Shape 170"/>
          <p:cNvSpPr txBox="1"/>
          <p:nvPr/>
        </p:nvSpPr>
        <p:spPr>
          <a:xfrm>
            <a:off x="495300" y="2462274"/>
            <a:ext cx="8153400" cy="622800"/>
          </a:xfrm>
          <a:prstGeom prst="rect">
            <a:avLst/>
          </a:prstGeom>
          <a:noFill/>
          <a:ln>
            <a:noFill/>
          </a:ln>
        </p:spPr>
        <p:txBody>
          <a:bodyPr spcFirstLastPara="1" wrap="square" lIns="0" tIns="24750" rIns="0" bIns="0" anchor="b" anchorCtr="0">
            <a:noAutofit/>
          </a:bodyPr>
          <a:lstStyle/>
          <a:p>
            <a:pPr marL="0" marR="0" lvl="0" indent="0" algn="ctr" rtl="0">
              <a:lnSpc>
                <a:spcPct val="90000"/>
              </a:lnSpc>
              <a:spcBef>
                <a:spcPts val="0"/>
              </a:spcBef>
              <a:spcAft>
                <a:spcPts val="0"/>
              </a:spcAft>
              <a:buClr>
                <a:srgbClr val="000000"/>
              </a:buClr>
              <a:buSzPts val="4200"/>
              <a:buFont typeface="Arial"/>
              <a:buNone/>
            </a:pPr>
            <a:endParaRPr sz="4200" b="1" i="0" u="none" strike="noStrike" cap="none">
              <a:solidFill>
                <a:srgbClr val="08D0C4"/>
              </a:solidFill>
              <a:latin typeface="Helvetica Neue"/>
              <a:ea typeface="Helvetica Neue"/>
              <a:cs typeface="Helvetica Neue"/>
              <a:sym typeface="Helvetica Neue"/>
            </a:endParaRPr>
          </a:p>
        </p:txBody>
      </p:sp>
      <p:sp>
        <p:nvSpPr>
          <p:cNvPr id="171" name="Shape 171"/>
          <p:cNvSpPr/>
          <p:nvPr/>
        </p:nvSpPr>
        <p:spPr>
          <a:xfrm>
            <a:off x="-228600" y="2044525"/>
            <a:ext cx="9144000" cy="554100"/>
          </a:xfrm>
          <a:prstGeom prst="rect">
            <a:avLst/>
          </a:prstGeom>
          <a:noFill/>
          <a:ln>
            <a:noFill/>
          </a:ln>
        </p:spPr>
        <p:txBody>
          <a:bodyPr spcFirstLastPara="1" wrap="square" lIns="91425" tIns="45700" rIns="91425" bIns="45700" anchor="t" anchorCtr="0">
            <a:noAutofit/>
          </a:bodyPr>
          <a:lstStyle/>
          <a:p>
            <a:pPr marL="857250" lvl="0" indent="0" algn="ctr" rtl="0">
              <a:spcBef>
                <a:spcPts val="0"/>
              </a:spcBef>
              <a:spcAft>
                <a:spcPts val="0"/>
              </a:spcAft>
              <a:buClr>
                <a:schemeClr val="dk1"/>
              </a:buClr>
              <a:buSzPts val="1100"/>
              <a:buFont typeface="Arial"/>
              <a:buNone/>
            </a:pPr>
            <a:r>
              <a:rPr lang="en" sz="2500" b="1" i="1">
                <a:solidFill>
                  <a:schemeClr val="dk1"/>
                </a:solidFill>
                <a:latin typeface="Helvetica Neue"/>
                <a:ea typeface="Helvetica Neue"/>
                <a:cs typeface="Helvetica Neue"/>
                <a:sym typeface="Helvetica Neue"/>
              </a:rPr>
              <a:t>The Sun’s (apparent) movement</a:t>
            </a:r>
            <a:endParaRPr sz="2500" b="1" i="1">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sz="3000" b="1" i="1">
              <a:solidFill>
                <a:schemeClr val="dk1"/>
              </a:solidFill>
              <a:latin typeface="Helvetica Neue"/>
              <a:ea typeface="Helvetica Neue"/>
              <a:cs typeface="Helvetica Neue"/>
              <a:sym typeface="Helvetica Neue"/>
            </a:endParaRPr>
          </a:p>
        </p:txBody>
      </p:sp>
      <p:sp>
        <p:nvSpPr>
          <p:cNvPr id="172" name="Shape 172"/>
          <p:cNvSpPr txBox="1"/>
          <p:nvPr/>
        </p:nvSpPr>
        <p:spPr>
          <a:xfrm>
            <a:off x="622486" y="3195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Mini-lesson</a:t>
            </a:r>
            <a:endParaRPr sz="4200" b="1" i="0" u="none" strike="noStrike" cap="none">
              <a:solidFill>
                <a:srgbClr val="08D0C4"/>
              </a:solidFill>
              <a:latin typeface="Helvetica Neue"/>
              <a:ea typeface="Helvetica Neue"/>
              <a:cs typeface="Helvetica Neue"/>
              <a:sym typeface="Helvetica Neue"/>
            </a:endParaRPr>
          </a:p>
        </p:txBody>
      </p:sp>
      <p:pic>
        <p:nvPicPr>
          <p:cNvPr id="173" name="Shape 17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25679" y="2462275"/>
            <a:ext cx="3346996" cy="4029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179" name="Shape 179"/>
          <p:cNvSpPr txBox="1"/>
          <p:nvPr/>
        </p:nvSpPr>
        <p:spPr>
          <a:xfrm>
            <a:off x="495300" y="2462274"/>
            <a:ext cx="8153400" cy="622800"/>
          </a:xfrm>
          <a:prstGeom prst="rect">
            <a:avLst/>
          </a:prstGeom>
          <a:noFill/>
          <a:ln>
            <a:noFill/>
          </a:ln>
        </p:spPr>
        <p:txBody>
          <a:bodyPr spcFirstLastPara="1" wrap="square" lIns="0" tIns="24750" rIns="0" bIns="0" anchor="b" anchorCtr="0">
            <a:noAutofit/>
          </a:bodyPr>
          <a:lstStyle/>
          <a:p>
            <a:pPr marL="0" marR="0" lvl="0" indent="0" algn="ctr" rtl="0">
              <a:lnSpc>
                <a:spcPct val="90000"/>
              </a:lnSpc>
              <a:spcBef>
                <a:spcPts val="0"/>
              </a:spcBef>
              <a:spcAft>
                <a:spcPts val="0"/>
              </a:spcAft>
              <a:buClr>
                <a:srgbClr val="000000"/>
              </a:buClr>
              <a:buSzPts val="4200"/>
              <a:buFont typeface="Arial"/>
              <a:buNone/>
            </a:pPr>
            <a:endParaRPr sz="4200" b="1" i="0" u="none" strike="noStrike" cap="none">
              <a:solidFill>
                <a:srgbClr val="08D0C4"/>
              </a:solidFill>
              <a:latin typeface="Helvetica Neue"/>
              <a:ea typeface="Helvetica Neue"/>
              <a:cs typeface="Helvetica Neue"/>
              <a:sym typeface="Helvetica Neue"/>
            </a:endParaRPr>
          </a:p>
        </p:txBody>
      </p:sp>
      <p:sp>
        <p:nvSpPr>
          <p:cNvPr id="180" name="Shape 180"/>
          <p:cNvSpPr/>
          <p:nvPr/>
        </p:nvSpPr>
        <p:spPr>
          <a:xfrm>
            <a:off x="-228600" y="2044525"/>
            <a:ext cx="9144000" cy="554100"/>
          </a:xfrm>
          <a:prstGeom prst="rect">
            <a:avLst/>
          </a:prstGeom>
          <a:noFill/>
          <a:ln>
            <a:noFill/>
          </a:ln>
        </p:spPr>
        <p:txBody>
          <a:bodyPr spcFirstLastPara="1" wrap="square" lIns="91425" tIns="45700" rIns="91425" bIns="45700" anchor="t" anchorCtr="0">
            <a:noAutofit/>
          </a:bodyPr>
          <a:lstStyle/>
          <a:p>
            <a:pPr marL="857250" lvl="0" indent="0" algn="ctr" rtl="0">
              <a:spcBef>
                <a:spcPts val="0"/>
              </a:spcBef>
              <a:spcAft>
                <a:spcPts val="0"/>
              </a:spcAft>
              <a:buClr>
                <a:schemeClr val="dk1"/>
              </a:buClr>
              <a:buSzPts val="1100"/>
              <a:buFont typeface="Arial"/>
              <a:buNone/>
            </a:pPr>
            <a:r>
              <a:rPr lang="en" sz="2500" b="1" i="1">
                <a:solidFill>
                  <a:schemeClr val="dk1"/>
                </a:solidFill>
                <a:latin typeface="Helvetica Neue"/>
                <a:ea typeface="Helvetica Neue"/>
                <a:cs typeface="Helvetica Neue"/>
                <a:sym typeface="Helvetica Neue"/>
              </a:rPr>
              <a:t>The Sun’s (apparent) movement</a:t>
            </a:r>
            <a:endParaRPr sz="2500" b="1" i="1">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sz="3000" b="1" i="1">
              <a:solidFill>
                <a:schemeClr val="dk1"/>
              </a:solidFill>
              <a:latin typeface="Helvetica Neue"/>
              <a:ea typeface="Helvetica Neue"/>
              <a:cs typeface="Helvetica Neue"/>
              <a:sym typeface="Helvetica Neue"/>
            </a:endParaRPr>
          </a:p>
        </p:txBody>
      </p:sp>
      <p:sp>
        <p:nvSpPr>
          <p:cNvPr id="181" name="Shape 181"/>
          <p:cNvSpPr txBox="1"/>
          <p:nvPr/>
        </p:nvSpPr>
        <p:spPr>
          <a:xfrm>
            <a:off x="622486" y="3195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Mini-lesson</a:t>
            </a:r>
            <a:endParaRPr sz="4200" b="1" i="0" u="none" strike="noStrike" cap="none">
              <a:solidFill>
                <a:srgbClr val="08D0C4"/>
              </a:solidFill>
              <a:latin typeface="Helvetica Neue"/>
              <a:ea typeface="Helvetica Neue"/>
              <a:cs typeface="Helvetica Neue"/>
              <a:sym typeface="Helvetica Neue"/>
            </a:endParaRPr>
          </a:p>
        </p:txBody>
      </p:sp>
      <p:pic>
        <p:nvPicPr>
          <p:cNvPr id="182" name="Shape 18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293938" y="2598625"/>
            <a:ext cx="6810474" cy="360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0" y="0"/>
            <a:ext cx="9144000" cy="1144800"/>
          </a:xfrm>
          <a:prstGeom prst="rect">
            <a:avLst/>
          </a:prstGeom>
          <a:solidFill>
            <a:srgbClr val="08D0C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 sz="3700" b="1">
                <a:solidFill>
                  <a:schemeClr val="lt1"/>
                </a:solidFill>
                <a:latin typeface="Helvetica Neue"/>
                <a:ea typeface="Helvetica Neue"/>
                <a:cs typeface="Helvetica Neue"/>
                <a:sym typeface="Helvetica Neue"/>
              </a:rPr>
              <a:t>Vocabulary</a:t>
            </a:r>
            <a:endParaRPr sz="3700" b="1" i="0" u="none" strike="noStrike" cap="none">
              <a:solidFill>
                <a:schemeClr val="lt1"/>
              </a:solidFill>
              <a:latin typeface="Helvetica Neue"/>
              <a:ea typeface="Helvetica Neue"/>
              <a:cs typeface="Helvetica Neue"/>
              <a:sym typeface="Helvetica Neue"/>
            </a:endParaRPr>
          </a:p>
        </p:txBody>
      </p:sp>
      <p:sp>
        <p:nvSpPr>
          <p:cNvPr id="188" name="Shape 188"/>
          <p:cNvSpPr txBox="1"/>
          <p:nvPr/>
        </p:nvSpPr>
        <p:spPr>
          <a:xfrm>
            <a:off x="620875" y="2351353"/>
            <a:ext cx="8228700" cy="1857300"/>
          </a:xfrm>
          <a:prstGeom prst="rect">
            <a:avLst/>
          </a:prstGeom>
          <a:noFill/>
          <a:ln>
            <a:noFill/>
          </a:ln>
        </p:spPr>
        <p:txBody>
          <a:bodyPr spcFirstLastPara="1" wrap="square" lIns="0" tIns="0" rIns="0" bIns="0" anchor="t" anchorCtr="0">
            <a:noAutofit/>
          </a:bodyPr>
          <a:lstStyle/>
          <a:p>
            <a:pPr marL="0" lvl="0" indent="0" rtl="0">
              <a:lnSpc>
                <a:spcPct val="115000"/>
              </a:lnSpc>
              <a:spcBef>
                <a:spcPts val="0"/>
              </a:spcBef>
              <a:spcAft>
                <a:spcPts val="0"/>
              </a:spcAft>
              <a:buNone/>
            </a:pPr>
            <a:endParaRPr sz="2200">
              <a:solidFill>
                <a:schemeClr val="dk1"/>
              </a:solidFill>
              <a:latin typeface="Helvetica Neue"/>
              <a:ea typeface="Helvetica Neue"/>
              <a:cs typeface="Helvetica Neue"/>
              <a:sym typeface="Helvetica Neue"/>
            </a:endParaRPr>
          </a:p>
          <a:p>
            <a:pPr marL="457200" lvl="0" indent="-368300" rtl="0">
              <a:spcBef>
                <a:spcPts val="0"/>
              </a:spcBef>
              <a:spcAft>
                <a:spcPts val="0"/>
              </a:spcAft>
              <a:buClr>
                <a:schemeClr val="dk1"/>
              </a:buClr>
              <a:buSzPts val="2200"/>
              <a:buChar char="●"/>
            </a:pPr>
            <a:r>
              <a:rPr lang="en" sz="2200">
                <a:solidFill>
                  <a:schemeClr val="dk1"/>
                </a:solidFill>
                <a:latin typeface="Helvetica Neue"/>
                <a:ea typeface="Helvetica Neue"/>
                <a:cs typeface="Helvetica Neue"/>
                <a:sym typeface="Helvetica Neue"/>
              </a:rPr>
              <a:t>Axis	</a:t>
            </a:r>
            <a:endParaRPr sz="2200">
              <a:solidFill>
                <a:schemeClr val="dk1"/>
              </a:solidFill>
              <a:latin typeface="Helvetica Neue"/>
              <a:ea typeface="Helvetica Neue"/>
              <a:cs typeface="Helvetica Neue"/>
              <a:sym typeface="Helvetica Neue"/>
            </a:endParaRPr>
          </a:p>
          <a:p>
            <a:pPr marL="457200" lvl="0" indent="-368300" rtl="0">
              <a:spcBef>
                <a:spcPts val="0"/>
              </a:spcBef>
              <a:spcAft>
                <a:spcPts val="0"/>
              </a:spcAft>
              <a:buClr>
                <a:schemeClr val="dk1"/>
              </a:buClr>
              <a:buSzPts val="2200"/>
              <a:buChar char="●"/>
            </a:pPr>
            <a:r>
              <a:rPr lang="en" sz="2200">
                <a:solidFill>
                  <a:schemeClr val="dk1"/>
                </a:solidFill>
                <a:latin typeface="Helvetica Neue"/>
                <a:ea typeface="Helvetica Neue"/>
                <a:cs typeface="Helvetica Neue"/>
                <a:sym typeface="Helvetica Neue"/>
              </a:rPr>
              <a:t>Tilt	</a:t>
            </a:r>
            <a:endParaRPr sz="2200">
              <a:solidFill>
                <a:schemeClr val="dk1"/>
              </a:solidFill>
              <a:latin typeface="Helvetica Neue"/>
              <a:ea typeface="Helvetica Neue"/>
              <a:cs typeface="Helvetica Neue"/>
              <a:sym typeface="Helvetica Neue"/>
            </a:endParaRPr>
          </a:p>
          <a:p>
            <a:pPr marL="457200" lvl="0" indent="-368300" rtl="0">
              <a:spcBef>
                <a:spcPts val="0"/>
              </a:spcBef>
              <a:spcAft>
                <a:spcPts val="0"/>
              </a:spcAft>
              <a:buClr>
                <a:schemeClr val="dk1"/>
              </a:buClr>
              <a:buSzPts val="2200"/>
              <a:buChar char="●"/>
            </a:pPr>
            <a:r>
              <a:rPr lang="en" sz="2200">
                <a:solidFill>
                  <a:schemeClr val="dk1"/>
                </a:solidFill>
                <a:latin typeface="Helvetica Neue"/>
                <a:ea typeface="Helvetica Neue"/>
                <a:cs typeface="Helvetica Neue"/>
                <a:sym typeface="Helvetica Neue"/>
              </a:rPr>
              <a:t>Sun 	 	</a:t>
            </a:r>
            <a:endParaRPr sz="2200">
              <a:solidFill>
                <a:schemeClr val="dk1"/>
              </a:solidFill>
              <a:latin typeface="Helvetica Neue"/>
              <a:ea typeface="Helvetica Neue"/>
              <a:cs typeface="Helvetica Neue"/>
              <a:sym typeface="Helvetica Neue"/>
            </a:endParaRPr>
          </a:p>
          <a:p>
            <a:pPr marL="457200" lvl="0" indent="-368300" rtl="0">
              <a:lnSpc>
                <a:spcPct val="115000"/>
              </a:lnSpc>
              <a:spcBef>
                <a:spcPts val="0"/>
              </a:spcBef>
              <a:spcAft>
                <a:spcPts val="0"/>
              </a:spcAft>
              <a:buClr>
                <a:schemeClr val="dk1"/>
              </a:buClr>
              <a:buSzPts val="2200"/>
              <a:buChar char="●"/>
            </a:pPr>
            <a:r>
              <a:rPr lang="en" sz="2200">
                <a:solidFill>
                  <a:schemeClr val="dk1"/>
                </a:solidFill>
                <a:latin typeface="Helvetica Neue"/>
                <a:ea typeface="Helvetica Neue"/>
                <a:cs typeface="Helvetica Neue"/>
                <a:sym typeface="Helvetica Neue"/>
              </a:rPr>
              <a:t>Earth</a:t>
            </a:r>
            <a:endParaRPr sz="22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868686"/>
              </a:solidFill>
              <a:latin typeface="Helvetica Neue"/>
              <a:ea typeface="Helvetica Neue"/>
              <a:cs typeface="Helvetica Neue"/>
              <a:sym typeface="Helvetica Neue"/>
            </a:endParaRPr>
          </a:p>
        </p:txBody>
      </p:sp>
      <p:sp>
        <p:nvSpPr>
          <p:cNvPr id="189" name="Shape 189"/>
          <p:cNvSpPr/>
          <p:nvPr/>
        </p:nvSpPr>
        <p:spPr>
          <a:xfrm>
            <a:off x="41575" y="1356725"/>
            <a:ext cx="8821500" cy="554100"/>
          </a:xfrm>
          <a:prstGeom prst="rect">
            <a:avLst/>
          </a:prstGeom>
          <a:noFill/>
          <a:ln>
            <a:noFill/>
          </a:ln>
        </p:spPr>
        <p:txBody>
          <a:bodyPr spcFirstLastPara="1" wrap="square" lIns="91425" tIns="45700" rIns="91425" bIns="45700" anchor="t" anchorCtr="0">
            <a:noAutofit/>
          </a:bodyPr>
          <a:lstStyle/>
          <a:p>
            <a:pPr marL="857250" lvl="0" indent="0" algn="ctr" rtl="0">
              <a:spcBef>
                <a:spcPts val="0"/>
              </a:spcBef>
              <a:spcAft>
                <a:spcPts val="0"/>
              </a:spcAft>
              <a:buSzPts val="1100"/>
              <a:buNone/>
            </a:pPr>
            <a:r>
              <a:rPr lang="en" sz="2500" b="1" i="1">
                <a:solidFill>
                  <a:schemeClr val="dk1"/>
                </a:solidFill>
                <a:latin typeface="Helvetica Neue"/>
                <a:ea typeface="Helvetica Neue"/>
                <a:cs typeface="Helvetica Neue"/>
                <a:sym typeface="Helvetica Neue"/>
              </a:rPr>
              <a:t>Match or define keywords in your workbook</a:t>
            </a:r>
            <a:endParaRPr sz="2500" b="1" i="1">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sz="3000" b="1" i="1">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195" name="Shape 195"/>
          <p:cNvSpPr txBox="1"/>
          <p:nvPr/>
        </p:nvSpPr>
        <p:spPr>
          <a:xfrm>
            <a:off x="622486" y="2433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Checks for understanding</a:t>
            </a:r>
            <a:endParaRPr sz="4200" b="1" i="0" u="none" strike="noStrike" cap="none">
              <a:solidFill>
                <a:srgbClr val="08D0C4"/>
              </a:solidFill>
              <a:latin typeface="Helvetica Neue"/>
              <a:ea typeface="Helvetica Neue"/>
              <a:cs typeface="Helvetica Neue"/>
              <a:sym typeface="Helvetica Neue"/>
            </a:endParaRPr>
          </a:p>
        </p:txBody>
      </p:sp>
      <p:sp>
        <p:nvSpPr>
          <p:cNvPr id="196" name="Shape 196"/>
          <p:cNvSpPr txBox="1"/>
          <p:nvPr/>
        </p:nvSpPr>
        <p:spPr>
          <a:xfrm>
            <a:off x="250325" y="1685500"/>
            <a:ext cx="8705400" cy="36846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Clr>
                <a:schemeClr val="dk1"/>
              </a:buClr>
              <a:buSzPts val="2400"/>
              <a:buFont typeface="Helvetica Neue"/>
              <a:buAutoNum type="arabicPeriod"/>
            </a:pPr>
            <a:r>
              <a:rPr lang="en" sz="2400" b="1" i="1">
                <a:solidFill>
                  <a:schemeClr val="dk1"/>
                </a:solidFill>
                <a:latin typeface="Helvetica Neue"/>
                <a:ea typeface="Helvetica Neue"/>
                <a:cs typeface="Helvetica Neue"/>
                <a:sym typeface="Helvetica Neue"/>
              </a:rPr>
              <a:t>Which of these is correct? </a:t>
            </a:r>
            <a:endParaRPr sz="2400" b="1" i="1">
              <a:solidFill>
                <a:schemeClr val="dk1"/>
              </a:solidFill>
              <a:latin typeface="Helvetica Neue"/>
              <a:ea typeface="Helvetica Neue"/>
              <a:cs typeface="Helvetica Neue"/>
              <a:sym typeface="Helvetica Neue"/>
            </a:endParaRPr>
          </a:p>
          <a:p>
            <a:pPr marL="914400" lvl="0" indent="-355600" rtl="0">
              <a:lnSpc>
                <a:spcPct val="115000"/>
              </a:lnSpc>
              <a:spcBef>
                <a:spcPts val="100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Sun goes round the Earth</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Earth spins on its axis as it goes round the Sun</a:t>
            </a:r>
            <a:endParaRPr sz="2000" i="1">
              <a:solidFill>
                <a:schemeClr val="dk1"/>
              </a:solidFill>
              <a:latin typeface="Helvetica Neue"/>
              <a:ea typeface="Helvetica Neue"/>
              <a:cs typeface="Helvetica Neue"/>
              <a:sym typeface="Helvetica Neue"/>
            </a:endParaRPr>
          </a:p>
          <a:p>
            <a:pPr marL="914400" lvl="0" indent="-355600" rtl="0">
              <a:lnSpc>
                <a:spcPct val="115000"/>
              </a:lnSpc>
              <a:spcBef>
                <a:spcPts val="0"/>
              </a:spcBef>
              <a:spcAft>
                <a:spcPts val="0"/>
              </a:spcAft>
              <a:buClr>
                <a:schemeClr val="dk1"/>
              </a:buClr>
              <a:buSzPts val="2000"/>
              <a:buFont typeface="Helvetica Neue"/>
              <a:buAutoNum type="alphaUcPeriod"/>
            </a:pPr>
            <a:r>
              <a:rPr lang="en" sz="2000" i="1">
                <a:solidFill>
                  <a:schemeClr val="dk1"/>
                </a:solidFill>
                <a:latin typeface="Helvetica Neue"/>
                <a:ea typeface="Helvetica Neue"/>
                <a:cs typeface="Helvetica Neue"/>
                <a:sym typeface="Helvetica Neue"/>
              </a:rPr>
              <a:t>The Sun spins on its axis</a:t>
            </a:r>
            <a:endParaRPr sz="2000" i="1">
              <a:solidFill>
                <a:schemeClr val="dk1"/>
              </a:solidFill>
              <a:latin typeface="Helvetica Neue"/>
              <a:ea typeface="Helvetica Neue"/>
              <a:cs typeface="Helvetica Neue"/>
              <a:sym typeface="Helvetica Neue"/>
            </a:endParaRPr>
          </a:p>
          <a:p>
            <a:pPr marL="0" lvl="0" indent="0" rtl="0">
              <a:spcBef>
                <a:spcPts val="0"/>
              </a:spcBef>
              <a:spcAft>
                <a:spcPts val="0"/>
              </a:spcAft>
              <a:buNone/>
            </a:pPr>
            <a:endParaRPr sz="2400" i="1">
              <a:solidFill>
                <a:schemeClr val="dk1"/>
              </a:solidFill>
              <a:latin typeface="Helvetica Neue"/>
              <a:ea typeface="Helvetica Neue"/>
              <a:cs typeface="Helvetica Neue"/>
              <a:sym typeface="Helvetica Neue"/>
            </a:endParaRPr>
          </a:p>
          <a:p>
            <a:pPr marL="0" lvl="0" indent="0" rtl="0">
              <a:spcBef>
                <a:spcPts val="0"/>
              </a:spcBef>
              <a:spcAft>
                <a:spcPts val="0"/>
              </a:spcAft>
              <a:buNone/>
            </a:pPr>
            <a:r>
              <a:rPr lang="en" sz="2400" b="1" i="1">
                <a:solidFill>
                  <a:schemeClr val="dk1"/>
                </a:solidFill>
                <a:latin typeface="Helvetica Neue"/>
                <a:ea typeface="Helvetica Neue"/>
                <a:cs typeface="Helvetica Neue"/>
                <a:sym typeface="Helvetica Neue"/>
              </a:rPr>
              <a:t>In your workbooks or with a partner, record, discuss, or share how the earth spins on its axis and orbits the Sun. Explain how Day and Night happen.</a:t>
            </a:r>
            <a:endParaRPr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02" name="Shape 202"/>
          <p:cNvSpPr txBox="1"/>
          <p:nvPr/>
        </p:nvSpPr>
        <p:spPr>
          <a:xfrm>
            <a:off x="622486" y="3195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Worked Example</a:t>
            </a:r>
            <a:endParaRPr sz="4200" b="1" i="0" u="none" strike="noStrike" cap="none">
              <a:solidFill>
                <a:srgbClr val="08D0C4"/>
              </a:solidFill>
              <a:latin typeface="Helvetica Neue"/>
              <a:ea typeface="Helvetica Neue"/>
              <a:cs typeface="Helvetica Neue"/>
              <a:sym typeface="Helvetica Neue"/>
            </a:endParaRPr>
          </a:p>
        </p:txBody>
      </p:sp>
      <p:sp>
        <p:nvSpPr>
          <p:cNvPr id="203" name="Shape 203"/>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204" name="Shape 204"/>
          <p:cNvGraphicFramePr/>
          <p:nvPr/>
        </p:nvGraphicFramePr>
        <p:xfrm>
          <a:off x="822942" y="1371594"/>
          <a:ext cx="3000000" cy="3000000"/>
        </p:xfrm>
        <a:graphic>
          <a:graphicData uri="http://schemas.openxmlformats.org/drawingml/2006/table">
            <a:tbl>
              <a:tblPr>
                <a:noFill/>
                <a:tableStyleId>{C2ACD37B-310D-4BF2-855C-60AFC15EC058}</a:tableStyleId>
              </a:tblPr>
              <a:tblGrid>
                <a:gridCol w="3399350"/>
                <a:gridCol w="4098750"/>
              </a:tblGrid>
              <a:tr h="2289750">
                <a:tc>
                  <a:txBody>
                    <a:bodyPr/>
                    <a:lstStyle/>
                    <a:p>
                      <a:pPr marL="0" marR="0" lvl="0" indent="0"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1. </a:t>
                      </a:r>
                      <a:r>
                        <a:rPr lang="en" sz="2000">
                          <a:latin typeface="Helvetica Neue"/>
                          <a:ea typeface="Helvetica Neue"/>
                          <a:cs typeface="Helvetica Neue"/>
                          <a:sym typeface="Helvetica Neue"/>
                        </a:rPr>
                        <a:t>Color a small styrofoam ball to represent the Earth.</a:t>
                      </a:r>
                      <a:endParaRPr sz="2000">
                        <a:latin typeface="Helvetica Neue"/>
                        <a:ea typeface="Helvetica Neue"/>
                        <a:cs typeface="Helvetica Neue"/>
                        <a:sym typeface="Helvetica Neue"/>
                      </a:endParaRPr>
                    </a:p>
                  </a:txBody>
                  <a:tcPr marL="58100" marR="58100" marT="58100" marB="58100" anchor="ctr"/>
                </a:tc>
                <a:tc>
                  <a:txBody>
                    <a:bodyPr/>
                    <a:lstStyle/>
                    <a:p>
                      <a:pPr marL="0" marR="0" lvl="0" indent="0"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rtl="0">
                        <a:lnSpc>
                          <a:spcPct val="115000"/>
                        </a:lnSpc>
                        <a:spcBef>
                          <a:spcPts val="0"/>
                        </a:spcBef>
                        <a:spcAft>
                          <a:spcPts val="0"/>
                        </a:spcAft>
                        <a:buNone/>
                      </a:pPr>
                      <a:endParaRPr sz="2000" b="1">
                        <a:latin typeface="Helvetica Neue"/>
                        <a:ea typeface="Helvetica Neue"/>
                        <a:cs typeface="Helvetica Neue"/>
                        <a:sym typeface="Helvetica Neue"/>
                      </a:endParaRPr>
                    </a:p>
                  </a:txBody>
                  <a:tcPr marL="58100" marR="58100" marT="58100" marB="58100"/>
                </a:tc>
              </a:tr>
              <a:tr h="2739450">
                <a:tc>
                  <a:txBody>
                    <a:bodyPr/>
                    <a:lstStyle/>
                    <a:p>
                      <a:pPr marL="0" marR="0" lvl="0" indent="0"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2. </a:t>
                      </a:r>
                      <a:r>
                        <a:rPr lang="en" sz="2000">
                          <a:latin typeface="Helvetica Neue"/>
                          <a:ea typeface="Helvetica Neue"/>
                          <a:cs typeface="Helvetica Neue"/>
                          <a:sym typeface="Helvetica Neue"/>
                        </a:rPr>
                        <a:t>Using a wooden stick or pencil - place the ball so that the Earth is on a stick.</a:t>
                      </a:r>
                      <a:endParaRPr sz="2000">
                        <a:latin typeface="Helvetica Neue"/>
                        <a:ea typeface="Helvetica Neue"/>
                        <a:cs typeface="Helvetica Neue"/>
                        <a:sym typeface="Helvetica Neue"/>
                      </a:endParaRPr>
                    </a:p>
                  </a:txBody>
                  <a:tcPr marL="58100" marR="58100" marT="58100" marB="58100" anchor="ctr"/>
                </a:tc>
                <a:tc>
                  <a:txBody>
                    <a:bodyPr/>
                    <a:lstStyle/>
                    <a:p>
                      <a:pPr marL="0" marR="0" lvl="0" indent="0"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rtl="0">
                        <a:lnSpc>
                          <a:spcPct val="115000"/>
                        </a:lnSpc>
                        <a:spcBef>
                          <a:spcPts val="0"/>
                        </a:spcBef>
                        <a:spcAft>
                          <a:spcPts val="0"/>
                        </a:spcAft>
                        <a:buNone/>
                      </a:pPr>
                      <a:endParaRPr sz="2000" b="1">
                        <a:latin typeface="Helvetica Neue"/>
                        <a:ea typeface="Helvetica Neue"/>
                        <a:cs typeface="Helvetica Neue"/>
                        <a:sym typeface="Helvetica Neue"/>
                      </a:endParaRPr>
                    </a:p>
                  </a:txBody>
                  <a:tcPr marL="58100" marR="58100" marT="58100" marB="58100"/>
                </a:tc>
              </a:tr>
            </a:tbl>
          </a:graphicData>
        </a:graphic>
      </p:graphicFrame>
      <p:pic>
        <p:nvPicPr>
          <p:cNvPr id="205" name="Shape 20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64250" y="1457525"/>
            <a:ext cx="2025850" cy="1962525"/>
          </a:xfrm>
          <a:prstGeom prst="rect">
            <a:avLst/>
          </a:prstGeom>
          <a:noFill/>
          <a:ln>
            <a:noFill/>
          </a:ln>
        </p:spPr>
      </p:pic>
      <p:pic>
        <p:nvPicPr>
          <p:cNvPr id="206" name="Shape 20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321688" y="3776900"/>
            <a:ext cx="1710975" cy="22777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12" name="Shape 212"/>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213" name="Shape 213"/>
          <p:cNvGraphicFramePr/>
          <p:nvPr/>
        </p:nvGraphicFramePr>
        <p:xfrm>
          <a:off x="822954" y="1371607"/>
          <a:ext cx="3000000" cy="3000000"/>
        </p:xfrm>
        <a:graphic>
          <a:graphicData uri="http://schemas.openxmlformats.org/drawingml/2006/table">
            <a:tbl>
              <a:tblPr>
                <a:noFill/>
                <a:tableStyleId>{C2ACD37B-310D-4BF2-855C-60AFC15EC058}</a:tableStyleId>
              </a:tblPr>
              <a:tblGrid>
                <a:gridCol w="3133825"/>
                <a:gridCol w="4364275"/>
              </a:tblGrid>
              <a:tr h="2918075">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3</a:t>
                      </a:r>
                      <a:r>
                        <a:rPr lang="en" sz="2000" b="1"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 Cut out a circle on yellow cardstock and pierce the middle. The RGB LED will be placed through the hole. </a:t>
                      </a:r>
                      <a:endParaRPr sz="2000" u="none" strike="noStrike" cap="none">
                        <a:latin typeface="Helvetica Neue"/>
                        <a:ea typeface="Helvetica Neue"/>
                        <a:cs typeface="Helvetica Neue"/>
                        <a:sym typeface="Helvetica Neue"/>
                      </a:endParaRPr>
                    </a:p>
                  </a:txBody>
                  <a:tcPr marL="58100" marR="58100" marT="58100" marB="581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txBody>
                  <a:tcPr marL="58100" marR="58100" marT="58100" marB="5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2111125">
                <a:tc>
                  <a:txBody>
                    <a:bodyPr/>
                    <a:lstStyle/>
                    <a:p>
                      <a:pPr marL="0" lvl="0" indent="0" rtl="0">
                        <a:spcBef>
                          <a:spcPts val="0"/>
                        </a:spcBef>
                        <a:spcAft>
                          <a:spcPts val="0"/>
                        </a:spcAft>
                        <a:buNone/>
                      </a:pPr>
                      <a:r>
                        <a:rPr lang="en" sz="2000" b="1">
                          <a:latin typeface="Helvetica Neue"/>
                          <a:ea typeface="Helvetica Neue"/>
                          <a:cs typeface="Helvetica Neue"/>
                          <a:sym typeface="Helvetica Neue"/>
                        </a:rPr>
                        <a:t>Step 4. </a:t>
                      </a:r>
                      <a:r>
                        <a:rPr lang="en" sz="2000">
                          <a:latin typeface="Helvetica Neue"/>
                          <a:ea typeface="Helvetica Neue"/>
                          <a:cs typeface="Helvetica Neue"/>
                          <a:sym typeface="Helvetica Neue"/>
                        </a:rPr>
                        <a:t>Mount the RGB LED onto Lego to make the ‘sun’ free standing.</a:t>
                      </a:r>
                      <a:endParaRPr sz="2000">
                        <a:latin typeface="Helvetica Neue"/>
                        <a:ea typeface="Helvetica Neue"/>
                        <a:cs typeface="Helvetica Neue"/>
                        <a:sym typeface="Helvetica Neue"/>
                      </a:endParaRPr>
                    </a:p>
                    <a:p>
                      <a:pPr marL="0" lvl="0" indent="0" rtl="0">
                        <a:spcBef>
                          <a:spcPts val="0"/>
                        </a:spcBef>
                        <a:spcAft>
                          <a:spcPts val="0"/>
                        </a:spcAft>
                        <a:buNone/>
                      </a:pPr>
                      <a:endParaRPr sz="2000">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2000">
                        <a:latin typeface="Helvetica Neue"/>
                        <a:ea typeface="Helvetica Neue"/>
                        <a:cs typeface="Helvetica Neue"/>
                        <a:sym typeface="Helvetica Neue"/>
                      </a:endParaRPr>
                    </a:p>
                  </a:txBody>
                  <a:tcPr marL="58100" marR="58100" marT="58100" marB="581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rtl="0">
                        <a:lnSpc>
                          <a:spcPct val="115000"/>
                        </a:lnSpc>
                        <a:spcBef>
                          <a:spcPts val="0"/>
                        </a:spcBef>
                        <a:spcAft>
                          <a:spcPts val="0"/>
                        </a:spcAft>
                        <a:buClr>
                          <a:schemeClr val="dk1"/>
                        </a:buClr>
                        <a:buFont typeface="Arial"/>
                        <a:buNone/>
                      </a:pPr>
                      <a:endParaRPr sz="2000" b="1">
                        <a:latin typeface="Helvetica Neue"/>
                        <a:ea typeface="Helvetica Neue"/>
                        <a:cs typeface="Helvetica Neue"/>
                        <a:sym typeface="Helvetica Neue"/>
                      </a:endParaRPr>
                    </a:p>
                  </a:txBody>
                  <a:tcPr marL="58100" marR="58100" marT="58100" marB="5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
        <p:nvSpPr>
          <p:cNvPr id="214" name="Shape 214"/>
          <p:cNvSpPr txBox="1"/>
          <p:nvPr/>
        </p:nvSpPr>
        <p:spPr>
          <a:xfrm>
            <a:off x="622486" y="3195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Worked Example</a:t>
            </a:r>
            <a:endParaRPr sz="4200" b="1" i="0" u="none" strike="noStrike" cap="none">
              <a:solidFill>
                <a:srgbClr val="08D0C4"/>
              </a:solidFill>
              <a:latin typeface="Helvetica Neue"/>
              <a:ea typeface="Helvetica Neue"/>
              <a:cs typeface="Helvetica Neue"/>
              <a:sym typeface="Helvetica Neue"/>
            </a:endParaRPr>
          </a:p>
        </p:txBody>
      </p:sp>
      <p:pic>
        <p:nvPicPr>
          <p:cNvPr id="215" name="Shape 2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93050" y="1659611"/>
            <a:ext cx="1634075" cy="2197076"/>
          </a:xfrm>
          <a:prstGeom prst="rect">
            <a:avLst/>
          </a:prstGeom>
          <a:noFill/>
          <a:ln>
            <a:noFill/>
          </a:ln>
        </p:spPr>
      </p:pic>
      <p:pic>
        <p:nvPicPr>
          <p:cNvPr id="216" name="Shape 2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223775" y="1576047"/>
            <a:ext cx="1769525" cy="2364207"/>
          </a:xfrm>
          <a:prstGeom prst="rect">
            <a:avLst/>
          </a:prstGeom>
          <a:noFill/>
          <a:ln>
            <a:noFill/>
          </a:ln>
        </p:spPr>
      </p:pic>
      <p:pic>
        <p:nvPicPr>
          <p:cNvPr id="217" name="Shape 21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162600" y="4395731"/>
            <a:ext cx="2027500" cy="1857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710963" cy="858825"/>
          </a:xfrm>
          <a:prstGeom prst="rect">
            <a:avLst/>
          </a:prstGeom>
          <a:noFill/>
          <a:ln>
            <a:noFill/>
          </a:ln>
        </p:spPr>
      </p:pic>
      <p:sp>
        <p:nvSpPr>
          <p:cNvPr id="223" name="Shape 223"/>
          <p:cNvSpPr txBox="1"/>
          <p:nvPr/>
        </p:nvSpPr>
        <p:spPr>
          <a:xfrm>
            <a:off x="1143000" y="3154028"/>
            <a:ext cx="6858000" cy="1241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585858"/>
              </a:solidFill>
              <a:latin typeface="Helvetica Neue"/>
              <a:ea typeface="Helvetica Neue"/>
              <a:cs typeface="Helvetica Neue"/>
              <a:sym typeface="Helvetica Neue"/>
            </a:endParaRPr>
          </a:p>
        </p:txBody>
      </p:sp>
      <p:graphicFrame>
        <p:nvGraphicFramePr>
          <p:cNvPr id="224" name="Shape 224"/>
          <p:cNvGraphicFramePr/>
          <p:nvPr/>
        </p:nvGraphicFramePr>
        <p:xfrm>
          <a:off x="822954" y="1371594"/>
          <a:ext cx="3000000" cy="3000000"/>
        </p:xfrm>
        <a:graphic>
          <a:graphicData uri="http://schemas.openxmlformats.org/drawingml/2006/table">
            <a:tbl>
              <a:tblPr>
                <a:noFill/>
                <a:tableStyleId>{C2ACD37B-310D-4BF2-855C-60AFC15EC058}</a:tableStyleId>
              </a:tblPr>
              <a:tblGrid>
                <a:gridCol w="4528650"/>
                <a:gridCol w="2969450"/>
              </a:tblGrid>
              <a:tr h="2647325">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5</a:t>
                      </a:r>
                      <a:r>
                        <a:rPr lang="en" sz="2000" b="1" u="none" strike="noStrike" cap="none">
                          <a:latin typeface="Helvetica Neue"/>
                          <a:ea typeface="Helvetica Neue"/>
                          <a:cs typeface="Helvetica Neue"/>
                          <a:sym typeface="Helvetica Neue"/>
                        </a:rPr>
                        <a:t>. </a:t>
                      </a:r>
                      <a:r>
                        <a:rPr lang="en" sz="2000" b="1">
                          <a:latin typeface="Helvetica Neue"/>
                          <a:ea typeface="Helvetica Neue"/>
                          <a:cs typeface="Helvetica Neue"/>
                          <a:sym typeface="Helvetica Neue"/>
                        </a:rPr>
                        <a:t>Step 5.</a:t>
                      </a:r>
                      <a:r>
                        <a:rPr lang="en" sz="2000">
                          <a:latin typeface="Helvetica Neue"/>
                          <a:ea typeface="Helvetica Neue"/>
                          <a:cs typeface="Helvetica Neue"/>
                          <a:sym typeface="Helvetica Neue"/>
                        </a:rPr>
                        <a:t> Turn on and pair: </a:t>
                      </a:r>
                      <a:endParaRPr sz="2000">
                        <a:latin typeface="Helvetica Neue"/>
                        <a:ea typeface="Helvetica Neue"/>
                        <a:cs typeface="Helvetica Neue"/>
                        <a:sym typeface="Helvetica Neue"/>
                      </a:endParaRPr>
                    </a:p>
                    <a:p>
                      <a:pPr marL="457200" lvl="0" indent="-355600" rtl="0">
                        <a:spcBef>
                          <a:spcPts val="0"/>
                        </a:spcBef>
                        <a:spcAft>
                          <a:spcPts val="0"/>
                        </a:spcAft>
                        <a:buClr>
                          <a:schemeClr val="dk1"/>
                        </a:buClr>
                        <a:buSzPts val="2000"/>
                        <a:buFont typeface="Helvetica Neue"/>
                        <a:buChar char="●"/>
                      </a:pPr>
                      <a:r>
                        <a:rPr lang="en" sz="2000">
                          <a:latin typeface="Helvetica Neue"/>
                          <a:ea typeface="Helvetica Neue"/>
                          <a:cs typeface="Helvetica Neue"/>
                          <a:sym typeface="Helvetica Neue"/>
                        </a:rPr>
                        <a:t>RGB LED Light </a:t>
                      </a:r>
                      <a:endParaRPr sz="2000">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2000">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 sz="2000">
                          <a:latin typeface="Helvetica Neue"/>
                          <a:ea typeface="Helvetica Neue"/>
                          <a:cs typeface="Helvetica Neue"/>
                          <a:sym typeface="Helvetica Neue"/>
                        </a:rPr>
                        <a:t>Drag and connect a Key Press block and a Toggle block to the RGB LED.</a:t>
                      </a:r>
                      <a:endParaRPr sz="2000">
                        <a:latin typeface="Helvetica Neue"/>
                        <a:ea typeface="Helvetica Neue"/>
                        <a:cs typeface="Helvetica Neue"/>
                        <a:sym typeface="Helvetica Neue"/>
                      </a:endParaRPr>
                    </a:p>
                  </a:txBody>
                  <a:tcPr marL="58100" marR="58100" marT="58100" marB="581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txBody>
                  <a:tcPr marL="58100" marR="58100" marT="58100" marB="5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2381875">
                <a:tc>
                  <a:txBody>
                    <a:bodyPr/>
                    <a:lstStyle/>
                    <a:p>
                      <a:pPr marL="0" marR="0" lvl="0" indent="0" algn="l" rtl="0">
                        <a:lnSpc>
                          <a:spcPct val="115000"/>
                        </a:lnSpc>
                        <a:spcBef>
                          <a:spcPts val="0"/>
                        </a:spcBef>
                        <a:spcAft>
                          <a:spcPts val="0"/>
                        </a:spcAft>
                        <a:buNone/>
                      </a:pPr>
                      <a:r>
                        <a:rPr lang="en" sz="2000" b="1" u="none" strike="noStrike" cap="none">
                          <a:latin typeface="Helvetica Neue"/>
                          <a:ea typeface="Helvetica Neue"/>
                          <a:cs typeface="Helvetica Neue"/>
                          <a:sym typeface="Helvetica Neue"/>
                        </a:rPr>
                        <a:t>Step </a:t>
                      </a:r>
                      <a:r>
                        <a:rPr lang="en" sz="2000" b="1">
                          <a:latin typeface="Helvetica Neue"/>
                          <a:ea typeface="Helvetica Neue"/>
                          <a:cs typeface="Helvetica Neue"/>
                          <a:sym typeface="Helvetica Neue"/>
                        </a:rPr>
                        <a:t>6</a:t>
                      </a:r>
                      <a:r>
                        <a:rPr lang="en" sz="2000" b="1" u="none" strike="noStrike" cap="none">
                          <a:latin typeface="Helvetica Neue"/>
                          <a:ea typeface="Helvetica Neue"/>
                          <a:cs typeface="Helvetica Neue"/>
                          <a:sym typeface="Helvetica Neue"/>
                        </a:rPr>
                        <a:t>. </a:t>
                      </a:r>
                      <a:r>
                        <a:rPr lang="en" sz="2000">
                          <a:latin typeface="Helvetica Neue"/>
                          <a:ea typeface="Helvetica Neue"/>
                          <a:cs typeface="Helvetica Neue"/>
                          <a:sym typeface="Helvetica Neue"/>
                        </a:rPr>
                        <a:t>Hold the ‘sun’ a hands-length away from the sphere. Activate the system! </a:t>
                      </a:r>
                      <a:endParaRPr sz="2000">
                        <a:latin typeface="Helvetica Neue"/>
                        <a:ea typeface="Helvetica Neue"/>
                        <a:cs typeface="Helvetica Neue"/>
                        <a:sym typeface="Helvetica Neue"/>
                      </a:endParaRPr>
                    </a:p>
                  </a:txBody>
                  <a:tcPr marL="58100" marR="58100" marT="58100" marB="581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a:latin typeface="Helvetica Neue"/>
                        <a:ea typeface="Helvetica Neue"/>
                        <a:cs typeface="Helvetica Neue"/>
                        <a:sym typeface="Helvetica Neue"/>
                      </a:endParaRPr>
                    </a:p>
                  </a:txBody>
                  <a:tcPr marL="58100" marR="58100" marT="58100" marB="5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
        <p:nvSpPr>
          <p:cNvPr id="225" name="Shape 225"/>
          <p:cNvSpPr txBox="1"/>
          <p:nvPr/>
        </p:nvSpPr>
        <p:spPr>
          <a:xfrm>
            <a:off x="622486" y="319563"/>
            <a:ext cx="8153400" cy="622800"/>
          </a:xfrm>
          <a:prstGeom prst="rect">
            <a:avLst/>
          </a:prstGeom>
          <a:noFill/>
          <a:ln>
            <a:noFill/>
          </a:ln>
        </p:spPr>
        <p:txBody>
          <a:bodyPr spcFirstLastPara="1" wrap="square" lIns="0" tIns="24750" rIns="0" bIns="0" anchor="b"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a:solidFill>
                  <a:srgbClr val="08D0C4"/>
                </a:solidFill>
                <a:latin typeface="Helvetica Neue"/>
                <a:ea typeface="Helvetica Neue"/>
                <a:cs typeface="Helvetica Neue"/>
                <a:sym typeface="Helvetica Neue"/>
              </a:rPr>
              <a:t>Worked Example</a:t>
            </a:r>
            <a:endParaRPr sz="4200" b="1" i="0" u="none" strike="noStrike" cap="none">
              <a:solidFill>
                <a:srgbClr val="08D0C4"/>
              </a:solidFill>
              <a:latin typeface="Helvetica Neue"/>
              <a:ea typeface="Helvetica Neue"/>
              <a:cs typeface="Helvetica Neue"/>
              <a:sym typeface="Helvetica Neue"/>
            </a:endParaRPr>
          </a:p>
        </p:txBody>
      </p:sp>
      <p:pic>
        <p:nvPicPr>
          <p:cNvPr id="226" name="Shape 2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82353" y="1845350"/>
            <a:ext cx="2418650" cy="1551356"/>
          </a:xfrm>
          <a:prstGeom prst="rect">
            <a:avLst/>
          </a:prstGeom>
          <a:noFill/>
          <a:ln>
            <a:noFill/>
          </a:ln>
        </p:spPr>
      </p:pic>
      <p:pic>
        <p:nvPicPr>
          <p:cNvPr id="227" name="Shape 2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582350" y="4299679"/>
            <a:ext cx="2418650" cy="183349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2656</Words>
  <Application>Microsoft Macintosh PowerPoint</Application>
  <PresentationFormat>On-screen Show (4:3)</PresentationFormat>
  <Paragraphs>215</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Noto Sans Symbols</vt:lpstr>
      <vt:lpstr>Times New Roman</vt:lpstr>
      <vt:lpstr>Arial</vt:lpstr>
      <vt:lpstr>Helvetica Neue</vt:lpstr>
      <vt:lpstr>Calibri</vt:lpstr>
      <vt:lpstr>Simple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Liz Cummings</cp:lastModifiedBy>
  <cp:revision>1</cp:revision>
  <dcterms:modified xsi:type="dcterms:W3CDTF">2018-06-16T15:06:00Z</dcterms:modified>
</cp:coreProperties>
</file>